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495" r:id="rId10"/>
    <p:sldId id="491" r:id="rId11"/>
    <p:sldId id="492" r:id="rId12"/>
    <p:sldId id="264" r:id="rId13"/>
    <p:sldId id="265" r:id="rId14"/>
    <p:sldId id="275" r:id="rId15"/>
    <p:sldId id="496" r:id="rId16"/>
    <p:sldId id="268" r:id="rId17"/>
    <p:sldId id="270" r:id="rId18"/>
    <p:sldId id="271" r:id="rId19"/>
    <p:sldId id="273" r:id="rId20"/>
    <p:sldId id="497" r:id="rId21"/>
    <p:sldId id="502" r:id="rId22"/>
    <p:sldId id="498" r:id="rId23"/>
    <p:sldId id="499" r:id="rId24"/>
    <p:sldId id="274" r:id="rId25"/>
    <p:sldId id="500" r:id="rId26"/>
    <p:sldId id="501" r:id="rId27"/>
    <p:sldId id="276" r:id="rId28"/>
    <p:sldId id="277" r:id="rId29"/>
    <p:sldId id="278" r:id="rId30"/>
  </p:sldIdLst>
  <p:sldSz cx="9144000" cy="5143500" type="screen16x9"/>
  <p:notesSz cx="6858000" cy="9144000"/>
  <p:embeddedFontLst>
    <p:embeddedFont>
      <p:font typeface="Bebas Neue" panose="020B0606020202050201" pitchFamily="34" charset="0"/>
      <p:regular r:id="rId32"/>
    </p:embeddedFont>
    <p:embeddedFont>
      <p:font typeface="Oswald" panose="00000500000000000000" pitchFamily="2" charset="0"/>
      <p:regular r:id="rId33"/>
      <p:bold r:id="rId34"/>
    </p:embeddedFont>
    <p:embeddedFont>
      <p:font typeface="Oswald Medium" panose="00000600000000000000" pitchFamily="2" charset="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Xbeqvs2ubpFKtZrdtDuYqAYyx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48" y="3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37CC6E47-CFB2-1C0F-E841-B2C5B81A2D67}"/>
            </a:ext>
          </a:extLst>
        </p:cNvPr>
        <p:cNvGrpSpPr/>
        <p:nvPr/>
      </p:nvGrpSpPr>
      <p:grpSpPr>
        <a:xfrm>
          <a:off x="0" y="0"/>
          <a:ext cx="0" cy="0"/>
          <a:chOff x="0" y="0"/>
          <a:chExt cx="0" cy="0"/>
        </a:xfrm>
      </p:grpSpPr>
      <p:sp>
        <p:nvSpPr>
          <p:cNvPr id="104" name="Google Shape;104;p37:notes">
            <a:extLst>
              <a:ext uri="{FF2B5EF4-FFF2-40B4-BE49-F238E27FC236}">
                <a16:creationId xmlns:a16="http://schemas.microsoft.com/office/drawing/2014/main" id="{6BFA716A-1F9D-095F-80EA-F3D1A6EA9C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37:notes">
            <a:extLst>
              <a:ext uri="{FF2B5EF4-FFF2-40B4-BE49-F238E27FC236}">
                <a16:creationId xmlns:a16="http://schemas.microsoft.com/office/drawing/2014/main" id="{755DC55F-1D52-548F-3D75-3021ADD0831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78297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8122409-8218-2AD5-2B93-6E8A561DAB5B}"/>
            </a:ext>
          </a:extLst>
        </p:cNvPr>
        <p:cNvGrpSpPr/>
        <p:nvPr/>
      </p:nvGrpSpPr>
      <p:grpSpPr>
        <a:xfrm>
          <a:off x="0" y="0"/>
          <a:ext cx="0" cy="0"/>
          <a:chOff x="0" y="0"/>
          <a:chExt cx="0" cy="0"/>
        </a:xfrm>
      </p:grpSpPr>
      <p:sp>
        <p:nvSpPr>
          <p:cNvPr id="104" name="Google Shape;104;p37:notes">
            <a:extLst>
              <a:ext uri="{FF2B5EF4-FFF2-40B4-BE49-F238E27FC236}">
                <a16:creationId xmlns:a16="http://schemas.microsoft.com/office/drawing/2014/main" id="{0F421324-0CA0-C255-B013-18C6B56368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37:notes">
            <a:extLst>
              <a:ext uri="{FF2B5EF4-FFF2-40B4-BE49-F238E27FC236}">
                <a16:creationId xmlns:a16="http://schemas.microsoft.com/office/drawing/2014/main" id="{9E48966E-E932-F40D-1476-92BDC94E5ED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25162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B109988E-A187-A10D-AB9F-DCB1D47BC54F}"/>
            </a:ext>
          </a:extLst>
        </p:cNvPr>
        <p:cNvGrpSpPr/>
        <p:nvPr/>
      </p:nvGrpSpPr>
      <p:grpSpPr>
        <a:xfrm>
          <a:off x="0" y="0"/>
          <a:ext cx="0" cy="0"/>
          <a:chOff x="0" y="0"/>
          <a:chExt cx="0" cy="0"/>
        </a:xfrm>
      </p:grpSpPr>
      <p:sp>
        <p:nvSpPr>
          <p:cNvPr id="104" name="Google Shape;104;p37:notes">
            <a:extLst>
              <a:ext uri="{FF2B5EF4-FFF2-40B4-BE49-F238E27FC236}">
                <a16:creationId xmlns:a16="http://schemas.microsoft.com/office/drawing/2014/main" id="{CF283D85-D3CD-C7E4-F34D-CA997F3CC4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37:notes">
            <a:extLst>
              <a:ext uri="{FF2B5EF4-FFF2-40B4-BE49-F238E27FC236}">
                <a16:creationId xmlns:a16="http://schemas.microsoft.com/office/drawing/2014/main" id="{8E886AD4-0F28-5930-F833-257F9567AA0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23793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61CE2F24-C9DF-E506-3322-B3C9F6471E38}"/>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747E736B-F884-C3FC-E83E-5EE6AFF158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C5FF24AD-18E7-D839-8A04-48C29C5FE23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65087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8AD6076D-ABA3-7811-C2EC-CB6D7F7AF6CE}"/>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973D2DC6-3379-7554-9D6F-15B80B126B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15624C5E-B843-4DB2-D6DE-2994DB4EAD0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55122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CBAE1B17-E776-5C25-944A-DDBCC10BDB1F}"/>
            </a:ext>
          </a:extLst>
        </p:cNvPr>
        <p:cNvGrpSpPr/>
        <p:nvPr/>
      </p:nvGrpSpPr>
      <p:grpSpPr>
        <a:xfrm>
          <a:off x="0" y="0"/>
          <a:ext cx="0" cy="0"/>
          <a:chOff x="0" y="0"/>
          <a:chExt cx="0" cy="0"/>
        </a:xfrm>
      </p:grpSpPr>
      <p:sp>
        <p:nvSpPr>
          <p:cNvPr id="133" name="Google Shape;133;p39:notes">
            <a:extLst>
              <a:ext uri="{FF2B5EF4-FFF2-40B4-BE49-F238E27FC236}">
                <a16:creationId xmlns:a16="http://schemas.microsoft.com/office/drawing/2014/main" id="{A5DFCC31-A59B-E8FF-D2D4-796A568502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39:notes">
            <a:extLst>
              <a:ext uri="{FF2B5EF4-FFF2-40B4-BE49-F238E27FC236}">
                <a16:creationId xmlns:a16="http://schemas.microsoft.com/office/drawing/2014/main" id="{2A33BCF5-FF4E-4D1A-85F0-853941E397D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19573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9FDAA0F4-3176-E9F0-16BB-4F80841EBD36}"/>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7D860C4A-33A1-ADA0-50F0-FFD45988E4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7F24BEED-71F2-BD9D-AB16-ACC22019AC5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97508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8595F0DC-4D6D-7E3D-F36A-D41F794B5282}"/>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F866ADD6-87E7-ADAC-B868-26879EFB0E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AFCAD2A7-2CA5-4348-30BC-B60A2FCABD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47013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F95A2647-F57A-8C1B-74BB-062893C4432E}"/>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D47D4819-3BFF-F874-983D-665958D485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784CF843-5D3E-274E-AC5E-1527E78EDC3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67173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C63CEE2A-A4B5-DF4F-9E6D-B164CF980AC4}"/>
            </a:ext>
          </a:extLst>
        </p:cNvPr>
        <p:cNvGrpSpPr/>
        <p:nvPr/>
      </p:nvGrpSpPr>
      <p:grpSpPr>
        <a:xfrm>
          <a:off x="0" y="0"/>
          <a:ext cx="0" cy="0"/>
          <a:chOff x="0" y="0"/>
          <a:chExt cx="0" cy="0"/>
        </a:xfrm>
      </p:grpSpPr>
      <p:sp>
        <p:nvSpPr>
          <p:cNvPr id="178" name="Google Shape;178;p15:notes">
            <a:extLst>
              <a:ext uri="{FF2B5EF4-FFF2-40B4-BE49-F238E27FC236}">
                <a16:creationId xmlns:a16="http://schemas.microsoft.com/office/drawing/2014/main" id="{D48B13F9-CE3B-2B41-A677-0297050D1D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5:notes">
            <a:extLst>
              <a:ext uri="{FF2B5EF4-FFF2-40B4-BE49-F238E27FC236}">
                <a16:creationId xmlns:a16="http://schemas.microsoft.com/office/drawing/2014/main" id="{DB7633B3-4ACE-B208-8F3B-2D299DD5E4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55337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2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3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3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3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l="-408" r="-4434"/>
          <a:stretch/>
        </p:blipFill>
        <p:spPr>
          <a:xfrm>
            <a:off x="4572000" y="1840600"/>
            <a:ext cx="4586598" cy="2782824"/>
          </a:xfrm>
          <a:prstGeom prst="rect">
            <a:avLst/>
          </a:prstGeom>
          <a:noFill/>
          <a:ln>
            <a:noFill/>
          </a:ln>
        </p:spPr>
      </p:pic>
      <p:pic>
        <p:nvPicPr>
          <p:cNvPr id="55" name="Google Shape;55;p1"/>
          <p:cNvPicPr preferRelativeResize="0"/>
          <p:nvPr/>
        </p:nvPicPr>
        <p:blipFill rotWithShape="1">
          <a:blip r:embed="rId4">
            <a:alphaModFix/>
          </a:blip>
          <a:srcRect l="18747" r="18747"/>
          <a:stretch/>
        </p:blipFill>
        <p:spPr>
          <a:xfrm>
            <a:off x="0" y="3962400"/>
            <a:ext cx="9144000" cy="1219200"/>
          </a:xfrm>
          <a:prstGeom prst="rect">
            <a:avLst/>
          </a:prstGeom>
          <a:noFill/>
          <a:ln>
            <a:noFill/>
          </a:ln>
        </p:spPr>
      </p:pic>
      <p:grpSp>
        <p:nvGrpSpPr>
          <p:cNvPr id="56" name="Google Shape;56;p1"/>
          <p:cNvGrpSpPr/>
          <p:nvPr/>
        </p:nvGrpSpPr>
        <p:grpSpPr>
          <a:xfrm>
            <a:off x="6653654" y="347338"/>
            <a:ext cx="2208132" cy="404846"/>
            <a:chOff x="2686850" y="381950"/>
            <a:chExt cx="3132102" cy="574250"/>
          </a:xfrm>
        </p:grpSpPr>
        <p:pic>
          <p:nvPicPr>
            <p:cNvPr id="57" name="Google Shape;57;p1" title="logo_pacto_pela_apredizagem_fonte_escura.png"/>
            <p:cNvPicPr preferRelativeResize="0"/>
            <p:nvPr/>
          </p:nvPicPr>
          <p:blipFill rotWithShape="1">
            <a:blip r:embed="rId5">
              <a:alphaModFix/>
            </a:blip>
            <a:srcRect/>
            <a:stretch/>
          </p:blipFill>
          <p:spPr>
            <a:xfrm>
              <a:off x="2686850" y="381950"/>
              <a:ext cx="1373952" cy="574250"/>
            </a:xfrm>
            <a:prstGeom prst="rect">
              <a:avLst/>
            </a:prstGeom>
            <a:noFill/>
            <a:ln>
              <a:noFill/>
            </a:ln>
          </p:spPr>
        </p:pic>
        <p:pic>
          <p:nvPicPr>
            <p:cNvPr id="58" name="Google Shape;58;p1" title="Cópia de LOGO CNCA.png"/>
            <p:cNvPicPr preferRelativeResize="0"/>
            <p:nvPr/>
          </p:nvPicPr>
          <p:blipFill rotWithShape="1">
            <a:blip r:embed="rId6">
              <a:alphaModFix/>
            </a:blip>
            <a:srcRect/>
            <a:stretch/>
          </p:blipFill>
          <p:spPr>
            <a:xfrm>
              <a:off x="4445000" y="414794"/>
              <a:ext cx="1373952" cy="541406"/>
            </a:xfrm>
            <a:prstGeom prst="rect">
              <a:avLst/>
            </a:prstGeom>
            <a:noFill/>
            <a:ln>
              <a:noFill/>
            </a:ln>
          </p:spPr>
        </p:pic>
      </p:grpSp>
      <p:pic>
        <p:nvPicPr>
          <p:cNvPr id="59" name="Google Shape;59;p1"/>
          <p:cNvPicPr preferRelativeResize="0"/>
          <p:nvPr/>
        </p:nvPicPr>
        <p:blipFill rotWithShape="1">
          <a:blip r:embed="rId7">
            <a:alphaModFix/>
          </a:blip>
          <a:srcRect/>
          <a:stretch/>
        </p:blipFill>
        <p:spPr>
          <a:xfrm>
            <a:off x="5293725" y="4563425"/>
            <a:ext cx="3524850" cy="374525"/>
          </a:xfrm>
          <a:prstGeom prst="rect">
            <a:avLst/>
          </a:prstGeom>
          <a:noFill/>
          <a:ln>
            <a:noFill/>
          </a:ln>
        </p:spPr>
      </p:pic>
      <p:pic>
        <p:nvPicPr>
          <p:cNvPr id="60" name="Google Shape;60;p1"/>
          <p:cNvPicPr preferRelativeResize="0"/>
          <p:nvPr/>
        </p:nvPicPr>
        <p:blipFill rotWithShape="1">
          <a:blip r:embed="rId8">
            <a:alphaModFix/>
          </a:blip>
          <a:srcRect/>
          <a:stretch/>
        </p:blipFill>
        <p:spPr>
          <a:xfrm>
            <a:off x="8235101" y="1248503"/>
            <a:ext cx="626250" cy="1570325"/>
          </a:xfrm>
          <a:prstGeom prst="rect">
            <a:avLst/>
          </a:prstGeom>
          <a:noFill/>
          <a:ln>
            <a:noFill/>
          </a:ln>
        </p:spPr>
      </p:pic>
      <p:pic>
        <p:nvPicPr>
          <p:cNvPr id="61" name="Google Shape;61;p1"/>
          <p:cNvPicPr preferRelativeResize="0"/>
          <p:nvPr/>
        </p:nvPicPr>
        <p:blipFill rotWithShape="1">
          <a:blip r:embed="rId9">
            <a:alphaModFix/>
          </a:blip>
          <a:srcRect/>
          <a:stretch/>
        </p:blipFill>
        <p:spPr>
          <a:xfrm rot="10800000">
            <a:off x="-8823" y="-2625"/>
            <a:ext cx="9167198" cy="164400"/>
          </a:xfrm>
          <a:prstGeom prst="rect">
            <a:avLst/>
          </a:prstGeom>
          <a:noFill/>
          <a:ln>
            <a:noFill/>
          </a:ln>
        </p:spPr>
      </p:pic>
      <p:sp>
        <p:nvSpPr>
          <p:cNvPr id="62" name="Google Shape;62;p1"/>
          <p:cNvSpPr txBox="1"/>
          <p:nvPr/>
        </p:nvSpPr>
        <p:spPr>
          <a:xfrm>
            <a:off x="532982" y="3200550"/>
            <a:ext cx="3689100" cy="761850"/>
          </a:xfrm>
          <a:prstGeom prst="rect">
            <a:avLst/>
          </a:prstGeom>
          <a:noFill/>
          <a:ln>
            <a:noFill/>
          </a:ln>
        </p:spPr>
        <p:txBody>
          <a:bodyPr spcFirstLastPara="1" wrap="square" lIns="91425" tIns="91425" rIns="91425" bIns="91425" anchor="t" anchorCtr="0">
            <a:noAutofit/>
          </a:bodyPr>
          <a:lstStyle/>
          <a:p>
            <a:pPr marL="0" marR="0" lvl="0" indent="0" algn="ctr" rtl="0">
              <a:lnSpc>
                <a:spcPct val="85000"/>
              </a:lnSpc>
              <a:spcBef>
                <a:spcPts val="0"/>
              </a:spcBef>
              <a:spcAft>
                <a:spcPts val="0"/>
              </a:spcAft>
              <a:buClr>
                <a:srgbClr val="000000"/>
              </a:buClr>
              <a:buSzPts val="3600"/>
              <a:buFont typeface="Arial"/>
              <a:buNone/>
            </a:pPr>
            <a:r>
              <a:rPr lang="pt-BR" sz="2000" b="1" i="0" strike="noStrike" cap="none" dirty="0">
                <a:solidFill>
                  <a:srgbClr val="54944E"/>
                </a:solidFill>
                <a:latin typeface="Oswald"/>
                <a:ea typeface="Oswald"/>
                <a:cs typeface="Oswald"/>
                <a:sym typeface="Oswald"/>
              </a:rPr>
              <a:t>Recomposição das Aprendizagens </a:t>
            </a:r>
            <a:endParaRPr sz="2000" b="1" i="0" strike="noStrike" cap="none" dirty="0">
              <a:solidFill>
                <a:srgbClr val="54944E"/>
              </a:solidFill>
              <a:latin typeface="Oswald"/>
              <a:ea typeface="Oswald"/>
              <a:cs typeface="Oswald"/>
              <a:sym typeface="Oswald"/>
            </a:endParaRPr>
          </a:p>
        </p:txBody>
      </p:sp>
      <p:sp>
        <p:nvSpPr>
          <p:cNvPr id="63" name="Google Shape;63;p1"/>
          <p:cNvSpPr txBox="1"/>
          <p:nvPr/>
        </p:nvSpPr>
        <p:spPr>
          <a:xfrm>
            <a:off x="266050" y="2025000"/>
            <a:ext cx="4683600" cy="793828"/>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pt-BR" sz="2000" i="0" u="none" strike="noStrike" cap="none" dirty="0">
                <a:solidFill>
                  <a:srgbClr val="FFFFFF"/>
                </a:solidFill>
                <a:highlight>
                  <a:srgbClr val="B52C2F"/>
                </a:highlight>
                <a:latin typeface="Oswald Medium"/>
                <a:ea typeface="Oswald Medium"/>
                <a:cs typeface="Oswald Medium"/>
                <a:sym typeface="Oswald Medium"/>
              </a:rPr>
              <a:t>Educação para o Desenvolvimento Sustentável</a:t>
            </a:r>
            <a:endParaRPr sz="2000" i="0" u="none" strike="noStrike" cap="none" dirty="0">
              <a:solidFill>
                <a:srgbClr val="FFFFFF"/>
              </a:solidFill>
              <a:latin typeface="Oswald Medium"/>
              <a:ea typeface="Oswald Medium"/>
              <a:cs typeface="Oswald Medium"/>
              <a:sym typeface="Oswald Medium"/>
            </a:endParaRPr>
          </a:p>
        </p:txBody>
      </p:sp>
      <p:sp>
        <p:nvSpPr>
          <p:cNvPr id="64" name="Google Shape;64;p1"/>
          <p:cNvSpPr txBox="1"/>
          <p:nvPr/>
        </p:nvSpPr>
        <p:spPr>
          <a:xfrm>
            <a:off x="1068850" y="1517100"/>
            <a:ext cx="30780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pt-BR" sz="2700" b="1" i="0" u="none" strike="noStrike" cap="none">
                <a:solidFill>
                  <a:srgbClr val="E8B937"/>
                </a:solidFill>
                <a:latin typeface="Bebas Neue"/>
                <a:ea typeface="Bebas Neue"/>
                <a:cs typeface="Bebas Neue"/>
                <a:sym typeface="Bebas Neue"/>
              </a:rPr>
              <a:t>pacto pela aprendizagem</a:t>
            </a:r>
            <a:endParaRPr sz="2700" b="1" i="0" u="none" strike="noStrike" cap="none">
              <a:solidFill>
                <a:srgbClr val="E8B937"/>
              </a:solidFill>
              <a:latin typeface="Bebas Neue"/>
              <a:ea typeface="Bebas Neue"/>
              <a:cs typeface="Bebas Neue"/>
              <a:sym typeface="Bebas Neue"/>
            </a:endParaRPr>
          </a:p>
        </p:txBody>
      </p:sp>
      <p:sp>
        <p:nvSpPr>
          <p:cNvPr id="65" name="Google Shape;65;p1"/>
          <p:cNvSpPr txBox="1"/>
          <p:nvPr/>
        </p:nvSpPr>
        <p:spPr>
          <a:xfrm>
            <a:off x="262625" y="1042100"/>
            <a:ext cx="4851900" cy="405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700"/>
              <a:buFont typeface="Arial"/>
              <a:buNone/>
            </a:pPr>
            <a:r>
              <a:rPr lang="pt-BR" sz="2700" b="1" i="0" u="none" strike="noStrike" cap="none">
                <a:solidFill>
                  <a:srgbClr val="173D73"/>
                </a:solidFill>
                <a:latin typeface="Bebas Neue"/>
                <a:ea typeface="Bebas Neue"/>
                <a:cs typeface="Bebas Neue"/>
                <a:sym typeface="Bebas Neue"/>
              </a:rPr>
              <a:t>ciclo formativo estadual regionalizado</a:t>
            </a:r>
            <a:endParaRPr sz="2700" b="1" i="0" u="none" strike="noStrike" cap="none">
              <a:solidFill>
                <a:srgbClr val="173D73"/>
              </a:solidFill>
              <a:latin typeface="Bebas Neue"/>
              <a:ea typeface="Bebas Neue"/>
              <a:cs typeface="Bebas Neue"/>
              <a:sym typeface="Bebas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p2"/>
          <p:cNvSpPr txBox="1"/>
          <p:nvPr/>
        </p:nvSpPr>
        <p:spPr>
          <a:xfrm>
            <a:off x="520830" y="1986280"/>
            <a:ext cx="3489600" cy="13387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pt-BR" sz="2700" b="1" dirty="0">
                <a:solidFill>
                  <a:srgbClr val="173D73"/>
                </a:solidFill>
                <a:latin typeface="Bebas Neue"/>
                <a:ea typeface="Bebas Neue"/>
                <a:cs typeface="Bebas Neue"/>
                <a:sym typeface="Bebas Neue"/>
              </a:rPr>
              <a:t>ARTICULADOR PEDAGÓGICO REGIONAL - APR</a:t>
            </a:r>
            <a:endParaRPr sz="2700" b="1" i="0" strike="noStrike" cap="none" dirty="0">
              <a:solidFill>
                <a:srgbClr val="173D73"/>
              </a:solidFill>
              <a:latin typeface="Bebas Neue"/>
              <a:ea typeface="Bebas Neue"/>
              <a:cs typeface="Bebas Neue"/>
              <a:sym typeface="Bebas Neue"/>
            </a:endParaRPr>
          </a:p>
          <a:p>
            <a:pPr marL="0" marR="0" lvl="0" indent="0" algn="ctr" rtl="0">
              <a:lnSpc>
                <a:spcPct val="100000"/>
              </a:lnSpc>
              <a:spcBef>
                <a:spcPts val="0"/>
              </a:spcBef>
              <a:spcAft>
                <a:spcPts val="0"/>
              </a:spcAft>
              <a:buClr>
                <a:srgbClr val="000000"/>
              </a:buClr>
              <a:buSzPts val="2700"/>
              <a:buFont typeface="Arial"/>
              <a:buNone/>
            </a:pPr>
            <a:r>
              <a:rPr lang="pt-BR" sz="2700" b="1" i="0" strike="noStrike" cap="none" dirty="0">
                <a:solidFill>
                  <a:srgbClr val="173D73"/>
                </a:solidFill>
                <a:latin typeface="Bebas Neue"/>
                <a:ea typeface="Bebas Neue"/>
                <a:cs typeface="Bebas Neue"/>
                <a:sym typeface="Bebas Neue"/>
              </a:rPr>
              <a:t> </a:t>
            </a:r>
            <a:r>
              <a:rPr lang="pt-BR" sz="2000" b="1" i="0" strike="noStrike" cap="none" dirty="0">
                <a:solidFill>
                  <a:srgbClr val="173D73"/>
                </a:solidFill>
                <a:latin typeface="Bebas Neue"/>
                <a:ea typeface="Bebas Neue"/>
                <a:cs typeface="Bebas Neue"/>
                <a:sym typeface="Bebas Neue"/>
              </a:rPr>
              <a:t>EIXO Recomposição das aprendizagens</a:t>
            </a:r>
            <a:endParaRPr sz="2000" b="1" i="0" strike="noStrike" cap="none" dirty="0">
              <a:solidFill>
                <a:srgbClr val="173D73"/>
              </a:solidFill>
              <a:latin typeface="Bebas Neue"/>
              <a:ea typeface="Bebas Neue"/>
              <a:cs typeface="Bebas Neue"/>
              <a:sym typeface="Bebas Neue"/>
            </a:endParaRPr>
          </a:p>
        </p:txBody>
      </p:sp>
      <p:sp>
        <p:nvSpPr>
          <p:cNvPr id="71" name="Google Shape;71;p2"/>
          <p:cNvSpPr/>
          <p:nvPr/>
        </p:nvSpPr>
        <p:spPr>
          <a:xfrm>
            <a:off x="4629645" y="776980"/>
            <a:ext cx="3652500" cy="3342000"/>
          </a:xfrm>
          <a:prstGeom prst="rect">
            <a:avLst/>
          </a:prstGeom>
          <a:solidFill>
            <a:srgbClr val="FFC000"/>
          </a:solid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 name="Google Shape;70;p2">
            <a:extLst>
              <a:ext uri="{FF2B5EF4-FFF2-40B4-BE49-F238E27FC236}">
                <a16:creationId xmlns:a16="http://schemas.microsoft.com/office/drawing/2014/main" id="{773CE866-4842-10A7-2669-B61B9DBFC331}"/>
              </a:ext>
            </a:extLst>
          </p:cNvPr>
          <p:cNvSpPr txBox="1"/>
          <p:nvPr/>
        </p:nvSpPr>
        <p:spPr>
          <a:xfrm>
            <a:off x="4707931" y="3520426"/>
            <a:ext cx="3652500" cy="523180"/>
          </a:xfrm>
          <a:prstGeom prst="rect">
            <a:avLst/>
          </a:prstGeom>
          <a:noFill/>
          <a:ln>
            <a:noFill/>
          </a:ln>
        </p:spPr>
        <p:txBody>
          <a:bodyPr spcFirstLastPara="1" wrap="square" lIns="91425" tIns="45700" rIns="91425" bIns="45700" anchor="t" anchorCtr="0">
            <a:spAutoFit/>
          </a:bodyPr>
          <a:lstStyle/>
          <a:p>
            <a:pPr lvl="0" algn="ctr">
              <a:buSzPts val="2700"/>
            </a:pPr>
            <a:r>
              <a:rPr lang="pt-BR" sz="2800" dirty="0">
                <a:solidFill>
                  <a:srgbClr val="173D73"/>
                </a:solidFill>
                <a:latin typeface="Oswald"/>
                <a:ea typeface="Oswald"/>
                <a:cs typeface="Oswald"/>
                <a:sym typeface="Oswald"/>
              </a:rPr>
              <a:t>(Prof./Profa.) </a:t>
            </a:r>
            <a:endParaRPr lang="pt-BR" sz="2700" b="1" i="0" strike="noStrike" cap="none" dirty="0">
              <a:solidFill>
                <a:srgbClr val="173D73"/>
              </a:solidFill>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3"/>
          <p:cNvSpPr txBox="1"/>
          <p:nvPr/>
        </p:nvSpPr>
        <p:spPr>
          <a:xfrm>
            <a:off x="3503557" y="556460"/>
            <a:ext cx="21369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3000" i="0" u="none" strike="noStrike" cap="none">
                <a:solidFill>
                  <a:srgbClr val="2F447D"/>
                </a:solidFill>
                <a:latin typeface="Oswald"/>
                <a:ea typeface="Oswald"/>
                <a:cs typeface="Oswald"/>
                <a:sym typeface="Oswald"/>
              </a:rPr>
              <a:t>AGENDA</a:t>
            </a:r>
            <a:endParaRPr sz="3000" i="0" u="none" strike="noStrike" cap="none">
              <a:solidFill>
                <a:srgbClr val="2F447D"/>
              </a:solidFill>
              <a:latin typeface="Oswald"/>
              <a:ea typeface="Oswald"/>
              <a:cs typeface="Oswald"/>
              <a:sym typeface="Oswald"/>
            </a:endParaRPr>
          </a:p>
        </p:txBody>
      </p:sp>
      <p:sp>
        <p:nvSpPr>
          <p:cNvPr id="77" name="Google Shape;77;p3"/>
          <p:cNvSpPr txBox="1"/>
          <p:nvPr/>
        </p:nvSpPr>
        <p:spPr>
          <a:xfrm>
            <a:off x="0" y="1323975"/>
            <a:ext cx="6586220" cy="3044825"/>
          </a:xfrm>
          <a:prstGeom prst="rect">
            <a:avLst/>
          </a:prstGeom>
          <a:noFill/>
          <a:ln>
            <a:noFill/>
          </a:ln>
        </p:spPr>
        <p:txBody>
          <a:bodyPr spcFirstLastPara="1" wrap="square" lIns="91425" tIns="45700" rIns="91425" bIns="45700" anchor="t" anchorCtr="0">
            <a:noAutofit/>
          </a:bodyPr>
          <a:lstStyle/>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Contrato didático;</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Apresentação do tema;</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Objetivos do encontro;</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Acolhida</a:t>
            </a:r>
            <a:r>
              <a:rPr lang="pt-BR" sz="2000" dirty="0">
                <a:solidFill>
                  <a:srgbClr val="173D73"/>
                </a:solidFill>
                <a:latin typeface="Oswald"/>
                <a:ea typeface="Oswald"/>
                <a:cs typeface="Oswald"/>
                <a:sym typeface="Oswald"/>
              </a:rPr>
              <a:t>;</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Para início de conversa (questão problematizadora);</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Aprofundando o tema;</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Hora da discussão;</a:t>
            </a:r>
            <a:endParaRPr sz="2000" i="0" u="none" strike="noStrike" cap="none" dirty="0">
              <a:solidFill>
                <a:srgbClr val="173D73"/>
              </a:solidFill>
              <a:latin typeface="Oswald"/>
              <a:ea typeface="Oswald"/>
              <a:cs typeface="Oswald"/>
              <a:sym typeface="Oswald"/>
            </a:endParaRPr>
          </a:p>
          <a:p>
            <a:pPr marL="914400" marR="0" lvl="1" indent="-355600" algn="l" rtl="0">
              <a:lnSpc>
                <a:spcPct val="100000"/>
              </a:lnSpc>
              <a:spcBef>
                <a:spcPts val="500"/>
              </a:spcBef>
              <a:spcAft>
                <a:spcPts val="0"/>
              </a:spcAft>
              <a:buClr>
                <a:srgbClr val="173D73"/>
              </a:buClr>
              <a:buSzPts val="1663"/>
              <a:buFont typeface="Oswald"/>
              <a:buChar char="•"/>
            </a:pPr>
            <a:r>
              <a:rPr lang="pt-BR" sz="2000" i="0" u="none" strike="noStrike" cap="none" dirty="0">
                <a:solidFill>
                  <a:srgbClr val="173D73"/>
                </a:solidFill>
                <a:latin typeface="Oswald"/>
                <a:ea typeface="Oswald"/>
                <a:cs typeface="Oswald"/>
                <a:sym typeface="Oswald"/>
              </a:rPr>
              <a:t>Para ir além.</a:t>
            </a:r>
            <a:endParaRPr sz="2000" i="0" u="none" strike="noStrike" cap="none" dirty="0">
              <a:solidFill>
                <a:srgbClr val="173D73"/>
              </a:solidFill>
              <a:latin typeface="Oswald"/>
              <a:ea typeface="Oswald"/>
              <a:cs typeface="Oswald"/>
              <a:sym typeface="Oswald"/>
            </a:endParaRPr>
          </a:p>
          <a:p>
            <a:pPr marL="914400" marR="0" lvl="1" indent="-249998" algn="l" rtl="0">
              <a:lnSpc>
                <a:spcPct val="100000"/>
              </a:lnSpc>
              <a:spcBef>
                <a:spcPts val="500"/>
              </a:spcBef>
              <a:spcAft>
                <a:spcPts val="0"/>
              </a:spcAft>
              <a:buClr>
                <a:schemeClr val="dk2"/>
              </a:buClr>
              <a:buSzPts val="1463"/>
              <a:buFont typeface="Arial"/>
              <a:buNone/>
            </a:pPr>
            <a:endParaRPr sz="2000" i="0" u="none" strike="noStrike" cap="none" dirty="0">
              <a:solidFill>
                <a:srgbClr val="173D73"/>
              </a:solidFill>
              <a:latin typeface="Oswald"/>
              <a:ea typeface="Oswald"/>
              <a:cs typeface="Oswald"/>
              <a:sym typeface="Oswald"/>
            </a:endParaRPr>
          </a:p>
        </p:txBody>
      </p:sp>
      <p:pic>
        <p:nvPicPr>
          <p:cNvPr id="78" name="Google Shape;78;p3"/>
          <p:cNvPicPr preferRelativeResize="0"/>
          <p:nvPr/>
        </p:nvPicPr>
        <p:blipFill rotWithShape="1">
          <a:blip r:embed="rId4">
            <a:alphaModFix/>
          </a:blip>
          <a:srcRect/>
          <a:stretch/>
        </p:blipFill>
        <p:spPr>
          <a:xfrm>
            <a:off x="6308090" y="1524635"/>
            <a:ext cx="2446020" cy="20942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pic>
        <p:nvPicPr>
          <p:cNvPr id="83" name="Google Shape;83;p4"/>
          <p:cNvPicPr preferRelativeResize="0"/>
          <p:nvPr/>
        </p:nvPicPr>
        <p:blipFill rotWithShape="1">
          <a:blip r:embed="rId4">
            <a:alphaModFix/>
          </a:blip>
          <a:srcRect/>
          <a:stretch/>
        </p:blipFill>
        <p:spPr>
          <a:xfrm>
            <a:off x="400425" y="1240900"/>
            <a:ext cx="2508000" cy="2909099"/>
          </a:xfrm>
          <a:prstGeom prst="rect">
            <a:avLst/>
          </a:prstGeom>
          <a:noFill/>
          <a:ln>
            <a:noFill/>
          </a:ln>
        </p:spPr>
      </p:pic>
      <p:sp>
        <p:nvSpPr>
          <p:cNvPr id="84" name="Google Shape;84;p4"/>
          <p:cNvSpPr txBox="1">
            <a:spLocks noGrp="1"/>
          </p:cNvSpPr>
          <p:nvPr>
            <p:ph type="body" idx="1"/>
          </p:nvPr>
        </p:nvSpPr>
        <p:spPr>
          <a:xfrm>
            <a:off x="3492675" y="1468900"/>
            <a:ext cx="4763400" cy="2453100"/>
          </a:xfrm>
          <a:prstGeom prst="rect">
            <a:avLst/>
          </a:prstGeom>
          <a:noFill/>
          <a:ln>
            <a:noFill/>
          </a:ln>
        </p:spPr>
        <p:txBody>
          <a:bodyPr spcFirstLastPara="1" wrap="square" lIns="91425" tIns="45700" rIns="91425" bIns="45700" anchor="t" anchorCtr="0">
            <a:noAutofit/>
          </a:bodyPr>
          <a:lstStyle/>
          <a:p>
            <a:pPr marL="457200" lvl="0" indent="-381000" algn="just" rtl="0">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Respeito aos tempos de fala e  objetividade.</a:t>
            </a:r>
            <a:endParaRPr>
              <a:solidFill>
                <a:srgbClr val="173D73"/>
              </a:solidFill>
              <a:latin typeface="Oswald"/>
              <a:ea typeface="Oswald"/>
              <a:cs typeface="Oswald"/>
              <a:sym typeface="Oswald"/>
            </a:endParaRPr>
          </a:p>
          <a:p>
            <a:pPr marL="457200" lvl="0" indent="-381000" algn="just" rtl="0">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Respeito aos tempos de realização das tarefas.</a:t>
            </a:r>
            <a:endParaRPr>
              <a:solidFill>
                <a:srgbClr val="173D73"/>
              </a:solidFill>
              <a:latin typeface="Oswald"/>
              <a:ea typeface="Oswald"/>
              <a:cs typeface="Oswald"/>
              <a:sym typeface="Oswald"/>
            </a:endParaRPr>
          </a:p>
          <a:p>
            <a:pPr marL="457200" lvl="0" indent="-381000" algn="just" rtl="0">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Evitar uso de celular nos momentos de fala dos colegas e estudo.</a:t>
            </a:r>
            <a:endParaRPr>
              <a:solidFill>
                <a:srgbClr val="173D73"/>
              </a:solidFill>
              <a:latin typeface="Oswald"/>
              <a:ea typeface="Oswald"/>
              <a:cs typeface="Oswald"/>
              <a:sym typeface="Oswald"/>
            </a:endParaRPr>
          </a:p>
          <a:p>
            <a:pPr marL="457200" lvl="0" indent="-381000" algn="just" rtl="0">
              <a:lnSpc>
                <a:spcPct val="10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Participar de momentos de trocas de experiência para colaborar com o desenvolvimento profissional do grupo dentro da temática.</a:t>
            </a:r>
            <a:endParaRPr>
              <a:solidFill>
                <a:srgbClr val="173D73"/>
              </a:solidFill>
              <a:latin typeface="Oswald"/>
              <a:ea typeface="Oswald"/>
              <a:cs typeface="Oswald"/>
              <a:sym typeface="Oswald"/>
            </a:endParaRPr>
          </a:p>
          <a:p>
            <a:pPr marL="457200" lvl="0" indent="-228600" algn="l" rtl="0">
              <a:lnSpc>
                <a:spcPct val="90000"/>
              </a:lnSpc>
              <a:spcBef>
                <a:spcPts val="1000"/>
              </a:spcBef>
              <a:spcAft>
                <a:spcPts val="0"/>
              </a:spcAft>
              <a:buSzPts val="2400"/>
              <a:buFont typeface="Calibri"/>
              <a:buNone/>
            </a:pPr>
            <a:endParaRPr>
              <a:solidFill>
                <a:srgbClr val="173D73"/>
              </a:solidFill>
              <a:latin typeface="Oswald"/>
              <a:ea typeface="Oswald"/>
              <a:cs typeface="Oswald"/>
              <a:sym typeface="Oswald"/>
            </a:endParaRPr>
          </a:p>
        </p:txBody>
      </p:sp>
      <p:sp>
        <p:nvSpPr>
          <p:cNvPr id="85" name="Google Shape;85;p4"/>
          <p:cNvSpPr txBox="1"/>
          <p:nvPr/>
        </p:nvSpPr>
        <p:spPr>
          <a:xfrm>
            <a:off x="3028500" y="608575"/>
            <a:ext cx="30870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pt-BR" sz="3000">
                <a:solidFill>
                  <a:srgbClr val="2F447D"/>
                </a:solidFill>
                <a:latin typeface="Oswald"/>
                <a:ea typeface="Oswald"/>
                <a:cs typeface="Oswald"/>
                <a:sym typeface="Oswald"/>
              </a:rPr>
              <a:t>CONTRATO DIDÁTICO</a:t>
            </a:r>
            <a:endParaRPr sz="3000" i="0" u="none" strike="noStrike" cap="none">
              <a:solidFill>
                <a:srgbClr val="2F447D"/>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5"/>
          <p:cNvSpPr txBox="1"/>
          <p:nvPr/>
        </p:nvSpPr>
        <p:spPr>
          <a:xfrm>
            <a:off x="1040999" y="2063850"/>
            <a:ext cx="7062000" cy="1015622"/>
          </a:xfrm>
          <a:prstGeom prst="rect">
            <a:avLst/>
          </a:prstGeom>
          <a:solidFill>
            <a:srgbClr val="A8D08C"/>
          </a:solidFill>
          <a:ln w="9525" cap="flat" cmpd="sng">
            <a:solidFill>
              <a:srgbClr val="92D05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pt-BR" sz="2000" i="0" u="none" strike="noStrike" cap="none" dirty="0">
                <a:solidFill>
                  <a:srgbClr val="173D73"/>
                </a:solidFill>
                <a:latin typeface="Oswald"/>
                <a:ea typeface="Oswald"/>
                <a:cs typeface="Oswald"/>
                <a:sym typeface="Oswald"/>
              </a:rPr>
              <a:t>TEMA:</a:t>
            </a:r>
          </a:p>
          <a:p>
            <a:pPr marL="0" marR="0" lvl="0" indent="0" algn="ctr" rtl="0">
              <a:lnSpc>
                <a:spcPct val="100000"/>
              </a:lnSpc>
              <a:spcBef>
                <a:spcPts val="0"/>
              </a:spcBef>
              <a:spcAft>
                <a:spcPts val="0"/>
              </a:spcAft>
              <a:buClr>
                <a:srgbClr val="000000"/>
              </a:buClr>
              <a:buSzPts val="2000"/>
              <a:buFont typeface="Arial"/>
              <a:buNone/>
            </a:pPr>
            <a:endParaRPr lang="pt-BR" sz="2000" dirty="0">
              <a:solidFill>
                <a:srgbClr val="173D73"/>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2000"/>
              <a:buFont typeface="Arial"/>
              <a:buNone/>
            </a:pPr>
            <a:r>
              <a:rPr lang="pt-BR" sz="2000" b="1" i="0" u="none" strike="noStrike" cap="none" dirty="0">
                <a:solidFill>
                  <a:srgbClr val="173D73"/>
                </a:solidFill>
                <a:latin typeface="Oswald"/>
                <a:ea typeface="Oswald"/>
                <a:cs typeface="Oswald"/>
                <a:sym typeface="Oswald"/>
              </a:rPr>
              <a:t>EDUCAÇÃO PARA UM DESENVOLVIMENTO SUSTENTÁVEL</a:t>
            </a:r>
            <a:endParaRPr sz="2000" b="1" i="0" u="none" strike="noStrike" cap="none" dirty="0">
              <a:solidFill>
                <a:srgbClr val="173D73"/>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Google Shape;95;p6"/>
          <p:cNvSpPr txBox="1">
            <a:spLocks noGrp="1"/>
          </p:cNvSpPr>
          <p:nvPr>
            <p:ph type="title"/>
          </p:nvPr>
        </p:nvSpPr>
        <p:spPr>
          <a:xfrm>
            <a:off x="2677200" y="610550"/>
            <a:ext cx="3789600" cy="847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2000"/>
              <a:buNone/>
            </a:pPr>
            <a:r>
              <a:rPr lang="pt-BR" sz="2500" b="1" dirty="0">
                <a:solidFill>
                  <a:srgbClr val="2F447D"/>
                </a:solidFill>
                <a:latin typeface="Oswald"/>
                <a:ea typeface="Oswald"/>
                <a:cs typeface="Oswald"/>
                <a:sym typeface="Oswald"/>
              </a:rPr>
              <a:t> OBJETIVO GERAL</a:t>
            </a:r>
            <a:endParaRPr sz="2500" b="1" dirty="0">
              <a:solidFill>
                <a:srgbClr val="2F447D"/>
              </a:solidFill>
              <a:latin typeface="Oswald"/>
              <a:ea typeface="Oswald"/>
              <a:cs typeface="Oswald"/>
              <a:sym typeface="Oswald"/>
            </a:endParaRPr>
          </a:p>
        </p:txBody>
      </p:sp>
      <p:sp>
        <p:nvSpPr>
          <p:cNvPr id="96" name="Google Shape;96;p6"/>
          <p:cNvSpPr/>
          <p:nvPr/>
        </p:nvSpPr>
        <p:spPr>
          <a:xfrm>
            <a:off x="1077600" y="1891500"/>
            <a:ext cx="6988800" cy="1360500"/>
          </a:xfrm>
          <a:prstGeom prst="roundRect">
            <a:avLst>
              <a:gd name="adj" fmla="val 16667"/>
            </a:avLst>
          </a:prstGeom>
          <a:solidFill>
            <a:srgbClr val="8CB5F8"/>
          </a:solidFill>
          <a:ln w="25400" cap="flat" cmpd="sng">
            <a:solidFill>
              <a:srgbClr val="1B38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BR" sz="2000" b="1" dirty="0">
                <a:latin typeface="Oswald"/>
                <a:ea typeface="Oswald"/>
                <a:cs typeface="Oswald"/>
                <a:sym typeface="Oswald"/>
              </a:rPr>
              <a:t>Apresentar as especificidades do gênero textual infográfico, a partir da temática “Educação para o desenvolvimento sustentável”. </a:t>
            </a:r>
            <a:endParaRPr sz="2000" b="1" dirty="0">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36"/>
          <p:cNvSpPr/>
          <p:nvPr/>
        </p:nvSpPr>
        <p:spPr>
          <a:xfrm>
            <a:off x="621000" y="1395956"/>
            <a:ext cx="7526956"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pt-BR" sz="1700" i="0" u="none" strike="noStrike" cap="none"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r>
              <a:rPr lang="pt-BR" sz="1800" dirty="0">
                <a:solidFill>
                  <a:schemeClr val="dk1"/>
                </a:solidFill>
                <a:latin typeface="Oswald"/>
                <a:ea typeface="Oswald"/>
                <a:cs typeface="Oswald"/>
                <a:sym typeface="Oswald"/>
              </a:rPr>
              <a:t>Ampliar a compreensão crítica sobre a sustentabilidade;</a:t>
            </a:r>
          </a:p>
          <a:p>
            <a:pPr marL="0" marR="0" lvl="0" indent="0" rtl="0">
              <a:lnSpc>
                <a:spcPct val="100000"/>
              </a:lnSpc>
              <a:spcBef>
                <a:spcPts val="0"/>
              </a:spcBef>
              <a:spcAft>
                <a:spcPts val="0"/>
              </a:spcAft>
              <a:buNone/>
            </a:pPr>
            <a:endParaRPr lang="pt-BR" sz="1700" dirty="0">
              <a:solidFill>
                <a:schemeClr val="dk1"/>
              </a:solidFill>
              <a:latin typeface="Oswald"/>
              <a:ea typeface="Oswald"/>
              <a:cs typeface="Oswald"/>
              <a:sym typeface="Oswald"/>
            </a:endParaRPr>
          </a:p>
        </p:txBody>
      </p:sp>
      <p:sp>
        <p:nvSpPr>
          <p:cNvPr id="102" name="Google Shape;102;p36"/>
          <p:cNvSpPr txBox="1">
            <a:spLocks noGrp="1"/>
          </p:cNvSpPr>
          <p:nvPr>
            <p:ph type="title"/>
          </p:nvPr>
        </p:nvSpPr>
        <p:spPr>
          <a:xfrm>
            <a:off x="2677200" y="622100"/>
            <a:ext cx="3789600" cy="847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2000"/>
              <a:buNone/>
            </a:pPr>
            <a:r>
              <a:rPr lang="pt-BR" sz="2500" b="1" dirty="0">
                <a:solidFill>
                  <a:srgbClr val="2F447D"/>
                </a:solidFill>
                <a:latin typeface="Oswald"/>
                <a:ea typeface="Oswald"/>
                <a:cs typeface="Oswald"/>
                <a:sym typeface="Oswald"/>
              </a:rPr>
              <a:t> OBJETIVOS ESPECÍFICOS </a:t>
            </a:r>
            <a:endParaRPr sz="2500" b="1" dirty="0">
              <a:solidFill>
                <a:srgbClr val="2F447D"/>
              </a:solidFill>
              <a:latin typeface="Oswald"/>
              <a:ea typeface="Oswald"/>
              <a:cs typeface="Oswald"/>
              <a:sym typeface="Oswald"/>
            </a:endParaRPr>
          </a:p>
        </p:txBody>
      </p:sp>
      <p:sp>
        <p:nvSpPr>
          <p:cNvPr id="3" name="Google Shape;101;p36">
            <a:extLst>
              <a:ext uri="{FF2B5EF4-FFF2-40B4-BE49-F238E27FC236}">
                <a16:creationId xmlns:a16="http://schemas.microsoft.com/office/drawing/2014/main" id="{C6AEEBA3-7B52-B602-13B9-4C7D3B79D4F3}"/>
              </a:ext>
            </a:extLst>
          </p:cNvPr>
          <p:cNvSpPr/>
          <p:nvPr/>
        </p:nvSpPr>
        <p:spPr>
          <a:xfrm>
            <a:off x="620998" y="2359206"/>
            <a:ext cx="7526957" cy="734922"/>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rtl="0">
              <a:lnSpc>
                <a:spcPct val="100000"/>
              </a:lnSpc>
              <a:spcBef>
                <a:spcPts val="0"/>
              </a:spcBef>
              <a:spcAft>
                <a:spcPts val="0"/>
              </a:spcAft>
              <a:buNone/>
            </a:pPr>
            <a:r>
              <a:rPr lang="pt-BR" sz="1800" dirty="0">
                <a:solidFill>
                  <a:schemeClr val="dk1"/>
                </a:solidFill>
                <a:latin typeface="Oswald"/>
                <a:ea typeface="Oswald"/>
                <a:cs typeface="Oswald"/>
                <a:sym typeface="Oswald"/>
              </a:rPr>
              <a:t>Incentivar práticas cotidianas voltadas à preservação do meio ambiente, a partir do gênero textual infográfico;</a:t>
            </a:r>
          </a:p>
        </p:txBody>
      </p:sp>
      <p:sp>
        <p:nvSpPr>
          <p:cNvPr id="4" name="Google Shape;101;p36">
            <a:extLst>
              <a:ext uri="{FF2B5EF4-FFF2-40B4-BE49-F238E27FC236}">
                <a16:creationId xmlns:a16="http://schemas.microsoft.com/office/drawing/2014/main" id="{8E99856A-2125-FA77-68C3-CAE398BF1F44}"/>
              </a:ext>
            </a:extLst>
          </p:cNvPr>
          <p:cNvSpPr/>
          <p:nvPr/>
        </p:nvSpPr>
        <p:spPr>
          <a:xfrm>
            <a:off x="621000" y="3339193"/>
            <a:ext cx="7526956" cy="82459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pt-BR" sz="1700" i="0" u="none" strike="noStrike" cap="none"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endParaRPr lang="pt-BR" sz="1800"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r>
              <a:rPr lang="pt-BR" sz="1800" dirty="0">
                <a:solidFill>
                  <a:schemeClr val="dk1"/>
                </a:solidFill>
                <a:latin typeface="Oswald"/>
                <a:ea typeface="Oswald"/>
                <a:cs typeface="Oswald"/>
                <a:sym typeface="Oswald"/>
              </a:rPr>
              <a:t>Promover práticas pedagógicas para a Educação, Meio ambiente e Sustentabilidade, a partir dos recursos expressivos próprios do gênero infográfico. </a:t>
            </a:r>
          </a:p>
          <a:p>
            <a:pPr marL="0" marR="0" lvl="0" indent="0" rtl="0">
              <a:lnSpc>
                <a:spcPct val="100000"/>
              </a:lnSpc>
              <a:spcBef>
                <a:spcPts val="0"/>
              </a:spcBef>
              <a:spcAft>
                <a:spcPts val="0"/>
              </a:spcAft>
              <a:buNone/>
            </a:pPr>
            <a:endParaRPr lang="pt-BR" sz="1700"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endParaRPr lang="pt-BR" sz="1700" dirty="0">
              <a:solidFill>
                <a:schemeClr val="dk1"/>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37"/>
          <p:cNvSpPr txBox="1">
            <a:spLocks noGrp="1"/>
          </p:cNvSpPr>
          <p:nvPr>
            <p:ph type="title"/>
          </p:nvPr>
        </p:nvSpPr>
        <p:spPr>
          <a:xfrm>
            <a:off x="2243183" y="428987"/>
            <a:ext cx="4935220" cy="73034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2000"/>
              <a:buNone/>
            </a:pPr>
            <a:r>
              <a:rPr lang="pt-BR" sz="2500" b="1" dirty="0">
                <a:solidFill>
                  <a:srgbClr val="2F447D"/>
                </a:solidFill>
                <a:latin typeface="Oswald"/>
                <a:ea typeface="Oswald"/>
                <a:cs typeface="Oswald"/>
                <a:sym typeface="Oswald"/>
              </a:rPr>
              <a:t>ACOLHIDA</a:t>
            </a:r>
            <a:endParaRPr sz="2500" b="1" dirty="0">
              <a:solidFill>
                <a:srgbClr val="2F447D"/>
              </a:solidFill>
              <a:latin typeface="Oswald"/>
              <a:ea typeface="Oswald"/>
              <a:cs typeface="Oswald"/>
              <a:sym typeface="Oswald"/>
            </a:endParaRPr>
          </a:p>
        </p:txBody>
      </p:sp>
      <p:sp>
        <p:nvSpPr>
          <p:cNvPr id="3" name="CaixaDeTexto 2">
            <a:extLst>
              <a:ext uri="{FF2B5EF4-FFF2-40B4-BE49-F238E27FC236}">
                <a16:creationId xmlns:a16="http://schemas.microsoft.com/office/drawing/2014/main" id="{BDD02FFB-A2D0-66A7-2C76-3461AC5AA35E}"/>
              </a:ext>
            </a:extLst>
          </p:cNvPr>
          <p:cNvSpPr txBox="1"/>
          <p:nvPr/>
        </p:nvSpPr>
        <p:spPr>
          <a:xfrm>
            <a:off x="514350" y="1232805"/>
            <a:ext cx="7813222" cy="3237874"/>
          </a:xfrm>
          <a:prstGeom prst="rect">
            <a:avLst/>
          </a:prstGeom>
          <a:noFill/>
        </p:spPr>
        <p:txBody>
          <a:bodyPr wrap="square">
            <a:spAutoFit/>
          </a:bodyPr>
          <a:lstStyle/>
          <a:p>
            <a:pPr algn="ctr"/>
            <a:r>
              <a:rPr lang="pt-BR" b="1" dirty="0"/>
              <a:t>O APANHADOR DE DESPERDÍCIOS</a:t>
            </a:r>
          </a:p>
          <a:p>
            <a:endParaRPr lang="pt-BR" b="1" dirty="0"/>
          </a:p>
          <a:p>
            <a:r>
              <a:rPr lang="pt-BR" sz="1600" dirty="0"/>
              <a:t>Uso a palavra para compor meus silêncios.</a:t>
            </a:r>
          </a:p>
          <a:p>
            <a:r>
              <a:rPr lang="pt-BR" sz="1600" dirty="0"/>
              <a:t>Não gosto das palavras</a:t>
            </a:r>
          </a:p>
          <a:p>
            <a:r>
              <a:rPr lang="pt-BR" sz="1600" dirty="0"/>
              <a:t>fatigadas de informar.</a:t>
            </a:r>
          </a:p>
          <a:p>
            <a:r>
              <a:rPr lang="pt-BR" sz="1600" dirty="0"/>
              <a:t>Dou mais respeito</a:t>
            </a:r>
          </a:p>
          <a:p>
            <a:r>
              <a:rPr lang="pt-BR" sz="1600" dirty="0"/>
              <a:t>às que vivem de barriga no chão</a:t>
            </a:r>
          </a:p>
          <a:p>
            <a:r>
              <a:rPr lang="pt-BR" sz="1600" dirty="0"/>
              <a:t>tipo água pedra sapo.</a:t>
            </a:r>
          </a:p>
          <a:p>
            <a:r>
              <a:rPr lang="pt-BR" sz="1600" dirty="0"/>
              <a:t>Entendo bem o sotaque das águas.</a:t>
            </a:r>
          </a:p>
          <a:p>
            <a:r>
              <a:rPr lang="pt-BR" sz="1600" dirty="0"/>
              <a:t>Dou respeito às coisas desimportantes</a:t>
            </a:r>
          </a:p>
          <a:p>
            <a:r>
              <a:rPr lang="pt-BR" sz="1600" dirty="0"/>
              <a:t>e aos seres desimportantes.</a:t>
            </a:r>
          </a:p>
          <a:p>
            <a:r>
              <a:rPr lang="pt-BR" sz="1600" dirty="0"/>
              <a:t>Prezo insetos mais que aviões.</a:t>
            </a:r>
          </a:p>
          <a:p>
            <a:pPr indent="540385" algn="just">
              <a:lnSpc>
                <a:spcPct val="150000"/>
              </a:lnSpc>
              <a:buNone/>
            </a:pPr>
            <a:endParaRPr lang="pt-BR" dirty="0">
              <a:effectLst/>
              <a:latin typeface="Arial" panose="020B0604020202020204" pitchFamily="34" charset="0"/>
              <a:ea typeface="Arial" panose="020B0604020202020204" pitchFamily="34" charset="0"/>
            </a:endParaRPr>
          </a:p>
        </p:txBody>
      </p:sp>
      <p:pic>
        <p:nvPicPr>
          <p:cNvPr id="3074" name="Picture 2" descr="O Apanhador de Desperdícios – Manoel de Barros | Poesias Preferidas">
            <a:extLst>
              <a:ext uri="{FF2B5EF4-FFF2-40B4-BE49-F238E27FC236}">
                <a16:creationId xmlns:a16="http://schemas.microsoft.com/office/drawing/2014/main" id="{4CF0B160-30CA-ED2B-222F-E8FE1D01F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2703" y="1741714"/>
            <a:ext cx="2837089" cy="1875065"/>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3E0E2BBC-7C18-9FE9-5B4C-BAAD49A9009E}"/>
              </a:ext>
            </a:extLst>
          </p:cNvPr>
          <p:cNvSpPr txBox="1"/>
          <p:nvPr/>
        </p:nvSpPr>
        <p:spPr>
          <a:xfrm>
            <a:off x="5302703" y="3643619"/>
            <a:ext cx="2837089" cy="246221"/>
          </a:xfrm>
          <a:prstGeom prst="rect">
            <a:avLst/>
          </a:prstGeom>
          <a:noFill/>
        </p:spPr>
        <p:txBody>
          <a:bodyPr wrap="square">
            <a:spAutoFit/>
          </a:bodyPr>
          <a:lstStyle/>
          <a:p>
            <a:pPr algn="ctr"/>
            <a:r>
              <a:rPr lang="pt-BR" sz="1000" dirty="0"/>
              <a:t>(https://poesiaspreferidas.wordpress.com)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a:extLst>
            <a:ext uri="{FF2B5EF4-FFF2-40B4-BE49-F238E27FC236}">
              <a16:creationId xmlns:a16="http://schemas.microsoft.com/office/drawing/2014/main" id="{0B6C442C-5E3E-05CF-BD46-881DE0CA2FF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73D4062-CAE3-889A-A43C-074D7783827D}"/>
              </a:ext>
            </a:extLst>
          </p:cNvPr>
          <p:cNvSpPr txBox="1"/>
          <p:nvPr/>
        </p:nvSpPr>
        <p:spPr>
          <a:xfrm>
            <a:off x="604157" y="644976"/>
            <a:ext cx="7813222" cy="4253537"/>
          </a:xfrm>
          <a:prstGeom prst="rect">
            <a:avLst/>
          </a:prstGeom>
          <a:noFill/>
        </p:spPr>
        <p:txBody>
          <a:bodyPr wrap="square">
            <a:spAutoFit/>
          </a:bodyPr>
          <a:lstStyle/>
          <a:p>
            <a:r>
              <a:rPr lang="pt-BR" sz="1600" dirty="0"/>
              <a:t>Prezo a velocidade</a:t>
            </a:r>
          </a:p>
          <a:p>
            <a:r>
              <a:rPr lang="pt-BR" sz="1600" dirty="0"/>
              <a:t>das tartarugas mais que as dos mísseis.</a:t>
            </a:r>
          </a:p>
          <a:p>
            <a:r>
              <a:rPr lang="pt-BR" sz="1600" dirty="0"/>
              <a:t>Tenho em mim esse atraso de nascença.</a:t>
            </a:r>
          </a:p>
          <a:p>
            <a:r>
              <a:rPr lang="pt-BR" sz="1600" dirty="0"/>
              <a:t>Eu fui aparelhado</a:t>
            </a:r>
          </a:p>
          <a:p>
            <a:r>
              <a:rPr lang="pt-BR" sz="1600" dirty="0"/>
              <a:t>para gostar de passarinhos.</a:t>
            </a:r>
          </a:p>
          <a:p>
            <a:r>
              <a:rPr lang="pt-BR" sz="1600" dirty="0"/>
              <a:t>Tenho abundância de ser feliz por isso.</a:t>
            </a:r>
          </a:p>
          <a:p>
            <a:r>
              <a:rPr lang="pt-BR" sz="1600" dirty="0"/>
              <a:t>Meu quintal é maior do que o mundo.</a:t>
            </a:r>
          </a:p>
          <a:p>
            <a:r>
              <a:rPr lang="pt-BR" sz="1600" dirty="0"/>
              <a:t>Sou um apanhador de desperdícios:</a:t>
            </a:r>
          </a:p>
          <a:p>
            <a:r>
              <a:rPr lang="pt-BR" sz="1600" dirty="0"/>
              <a:t>Amo os restos</a:t>
            </a:r>
          </a:p>
          <a:p>
            <a:r>
              <a:rPr lang="pt-BR" sz="1600" dirty="0"/>
              <a:t>como as boas moscas.</a:t>
            </a:r>
          </a:p>
          <a:p>
            <a:r>
              <a:rPr lang="pt-BR" sz="1600" dirty="0"/>
              <a:t>Queria que a minha voz tivesse um formato de canto.</a:t>
            </a:r>
          </a:p>
          <a:p>
            <a:r>
              <a:rPr lang="pt-BR" sz="1600" dirty="0"/>
              <a:t>Porque eu não sou da informática:</a:t>
            </a:r>
          </a:p>
          <a:p>
            <a:r>
              <a:rPr lang="pt-BR" sz="1600" dirty="0"/>
              <a:t>eu sou da </a:t>
            </a:r>
            <a:r>
              <a:rPr lang="pt-BR" sz="1600" dirty="0" err="1"/>
              <a:t>invencionática</a:t>
            </a:r>
            <a:r>
              <a:rPr lang="pt-BR" sz="1600" dirty="0"/>
              <a:t>.</a:t>
            </a:r>
          </a:p>
          <a:p>
            <a:r>
              <a:rPr lang="pt-BR" sz="1600" dirty="0"/>
              <a:t>Só uso a palavra para compor os meus silêncios.</a:t>
            </a:r>
            <a:endParaRPr lang="pt-BR" dirty="0"/>
          </a:p>
          <a:p>
            <a:pPr algn="r"/>
            <a:r>
              <a:rPr lang="pt-BR" dirty="0"/>
              <a:t>(Manoel de Barros)</a:t>
            </a:r>
          </a:p>
          <a:p>
            <a:pPr algn="r"/>
            <a:endParaRPr lang="pt-BR" dirty="0"/>
          </a:p>
          <a:p>
            <a:pPr indent="540385" algn="just">
              <a:lnSpc>
                <a:spcPct val="150000"/>
              </a:lnSpc>
              <a:buNone/>
            </a:pPr>
            <a:endParaRPr lang="pt-BR"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984535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a:extLst>
            <a:ext uri="{FF2B5EF4-FFF2-40B4-BE49-F238E27FC236}">
              <a16:creationId xmlns:a16="http://schemas.microsoft.com/office/drawing/2014/main" id="{229C1FB7-DE18-6F5D-E892-707E11FAB706}"/>
            </a:ext>
          </a:extLst>
        </p:cNvPr>
        <p:cNvGrpSpPr/>
        <p:nvPr/>
      </p:nvGrpSpPr>
      <p:grpSpPr>
        <a:xfrm>
          <a:off x="0" y="0"/>
          <a:ext cx="0" cy="0"/>
          <a:chOff x="0" y="0"/>
          <a:chExt cx="0" cy="0"/>
        </a:xfrm>
      </p:grpSpPr>
      <p:sp>
        <p:nvSpPr>
          <p:cNvPr id="107" name="Google Shape;107;p37">
            <a:extLst>
              <a:ext uri="{FF2B5EF4-FFF2-40B4-BE49-F238E27FC236}">
                <a16:creationId xmlns:a16="http://schemas.microsoft.com/office/drawing/2014/main" id="{B6AF99E0-D838-35DB-8E61-38DBF795C9F0}"/>
              </a:ext>
            </a:extLst>
          </p:cNvPr>
          <p:cNvSpPr txBox="1">
            <a:spLocks noGrp="1"/>
          </p:cNvSpPr>
          <p:nvPr>
            <p:ph type="title"/>
          </p:nvPr>
        </p:nvSpPr>
        <p:spPr>
          <a:xfrm>
            <a:off x="2104390" y="575945"/>
            <a:ext cx="4935220" cy="84709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2000"/>
              <a:buNone/>
            </a:pPr>
            <a:r>
              <a:rPr lang="pt-BR" sz="2500" b="1" dirty="0">
                <a:solidFill>
                  <a:srgbClr val="2F447D"/>
                </a:solidFill>
                <a:latin typeface="Oswald"/>
                <a:ea typeface="Oswald"/>
                <a:cs typeface="Oswald"/>
                <a:sym typeface="Oswald"/>
              </a:rPr>
              <a:t>MANOEL DE BARROS</a:t>
            </a:r>
            <a:endParaRPr sz="2500" b="1" dirty="0">
              <a:solidFill>
                <a:srgbClr val="2F447D"/>
              </a:solidFill>
              <a:latin typeface="Oswald"/>
              <a:ea typeface="Oswald"/>
              <a:cs typeface="Oswald"/>
              <a:sym typeface="Oswald"/>
            </a:endParaRPr>
          </a:p>
        </p:txBody>
      </p:sp>
      <p:pic>
        <p:nvPicPr>
          <p:cNvPr id="2" name="Imagem 1">
            <a:extLst>
              <a:ext uri="{FF2B5EF4-FFF2-40B4-BE49-F238E27FC236}">
                <a16:creationId xmlns:a16="http://schemas.microsoft.com/office/drawing/2014/main" id="{64A60939-2C3D-DBD9-D87D-26FEF5EDD5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 y="1423034"/>
            <a:ext cx="2318657" cy="2495277"/>
          </a:xfrm>
          <a:prstGeom prst="rect">
            <a:avLst/>
          </a:prstGeom>
          <a:noFill/>
        </p:spPr>
      </p:pic>
      <p:sp>
        <p:nvSpPr>
          <p:cNvPr id="4" name="CaixaDeTexto 3">
            <a:extLst>
              <a:ext uri="{FF2B5EF4-FFF2-40B4-BE49-F238E27FC236}">
                <a16:creationId xmlns:a16="http://schemas.microsoft.com/office/drawing/2014/main" id="{E50DF082-F9AB-01E2-9473-24DE78EC75D8}"/>
              </a:ext>
            </a:extLst>
          </p:cNvPr>
          <p:cNvSpPr txBox="1"/>
          <p:nvPr/>
        </p:nvSpPr>
        <p:spPr>
          <a:xfrm>
            <a:off x="3020785" y="1225188"/>
            <a:ext cx="5271363" cy="3243645"/>
          </a:xfrm>
          <a:prstGeom prst="rect">
            <a:avLst/>
          </a:prstGeom>
          <a:noFill/>
        </p:spPr>
        <p:txBody>
          <a:bodyPr wrap="square">
            <a:spAutoFit/>
          </a:bodyPr>
          <a:lstStyle/>
          <a:p>
            <a:pPr indent="540385" algn="just">
              <a:lnSpc>
                <a:spcPct val="150000"/>
              </a:lnSpc>
            </a:pPr>
            <a:r>
              <a:rPr lang="pt-BR" sz="1400" dirty="0">
                <a:effectLst/>
                <a:latin typeface="Times New Roman" panose="02020603050405020304" pitchFamily="18" charset="0"/>
                <a:ea typeface="Times New Roman" panose="02020603050405020304" pitchFamily="18" charset="0"/>
              </a:rPr>
              <a:t>"Manoel de Barros foi um poeta mato-grossense, nascido em 19 de dezembro de 1916, na cidade de Cuiabá. Após receber uma fazenda do pai, como herança, se tornou fazendeiro no Pantanal. Mas, antes, morou no Rio de Janeiro, onde fez faculdade de Direito. A fama como escritor chegou tarde, nos anos 1980.O autor morreu em 13 de novembro de 2014, em Campo Grande. E deixou livros apreciados tanto pelo leitor comum quanto pela crítica acadêmica. Em vida, o poeta também recebeu prêmios literários, como o Jabuti. Suas obras apresentam neologismos, fragmentação e traços autobiográficos.“</a:t>
            </a:r>
          </a:p>
          <a:p>
            <a:pPr indent="540385" algn="r">
              <a:lnSpc>
                <a:spcPct val="150000"/>
              </a:lnSpc>
            </a:pPr>
            <a:r>
              <a:rPr lang="pt-BR" sz="1050" dirty="0">
                <a:effectLst/>
                <a:latin typeface="Arial" panose="020B0604020202020204" pitchFamily="34" charset="0"/>
                <a:ea typeface="Arial" panose="020B0604020202020204" pitchFamily="34" charset="0"/>
              </a:rPr>
              <a:t>(Fonte: brasilescola.uol.com.br)</a:t>
            </a:r>
            <a:r>
              <a:rPr lang="pt-BR" sz="1200" dirty="0">
                <a:effectLst/>
                <a:latin typeface="Arial" panose="020B0604020202020204" pitchFamily="34" charset="0"/>
                <a:ea typeface="Arial" panose="020B0604020202020204" pitchFamily="34" charset="0"/>
              </a:rPr>
              <a:t> </a:t>
            </a:r>
          </a:p>
        </p:txBody>
      </p:sp>
      <p:sp>
        <p:nvSpPr>
          <p:cNvPr id="6" name="CaixaDeTexto 5">
            <a:extLst>
              <a:ext uri="{FF2B5EF4-FFF2-40B4-BE49-F238E27FC236}">
                <a16:creationId xmlns:a16="http://schemas.microsoft.com/office/drawing/2014/main" id="{F32A9BD3-9BC1-A09E-BA14-8EB4547B6501}"/>
              </a:ext>
            </a:extLst>
          </p:cNvPr>
          <p:cNvSpPr txBox="1"/>
          <p:nvPr/>
        </p:nvSpPr>
        <p:spPr>
          <a:xfrm>
            <a:off x="715757" y="3918312"/>
            <a:ext cx="1850525" cy="261610"/>
          </a:xfrm>
          <a:prstGeom prst="rect">
            <a:avLst/>
          </a:prstGeom>
          <a:noFill/>
        </p:spPr>
        <p:txBody>
          <a:bodyPr wrap="square">
            <a:spAutoFit/>
          </a:bodyPr>
          <a:lstStyle/>
          <a:p>
            <a:r>
              <a:rPr lang="pt-BR" sz="1050" dirty="0"/>
              <a:t>(https://rascunho.com.br/)</a:t>
            </a:r>
          </a:p>
        </p:txBody>
      </p:sp>
    </p:spTree>
    <p:extLst>
      <p:ext uri="{BB962C8B-B14F-4D97-AF65-F5344CB8AC3E}">
        <p14:creationId xmlns:p14="http://schemas.microsoft.com/office/powerpoint/2010/main" val="4191306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a:extLst>
            <a:ext uri="{FF2B5EF4-FFF2-40B4-BE49-F238E27FC236}">
              <a16:creationId xmlns:a16="http://schemas.microsoft.com/office/drawing/2014/main" id="{D1EE2730-3D57-6944-ACC7-E8FF68F5CCF0}"/>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F03147B-E49E-2CE4-0C45-697F8F6BE188}"/>
              </a:ext>
            </a:extLst>
          </p:cNvPr>
          <p:cNvSpPr txBox="1"/>
          <p:nvPr/>
        </p:nvSpPr>
        <p:spPr>
          <a:xfrm>
            <a:off x="2065565" y="752347"/>
            <a:ext cx="5617028" cy="461665"/>
          </a:xfrm>
          <a:prstGeom prst="rect">
            <a:avLst/>
          </a:prstGeom>
          <a:noFill/>
        </p:spPr>
        <p:txBody>
          <a:bodyPr wrap="square">
            <a:spAutoFit/>
          </a:bodyPr>
          <a:lstStyle/>
          <a:p>
            <a:pPr algn="ctr"/>
            <a:r>
              <a:rPr lang="pt-BR" sz="2400" b="1" dirty="0">
                <a:solidFill>
                  <a:srgbClr val="2F447D"/>
                </a:solidFill>
                <a:latin typeface="Oswald"/>
                <a:sym typeface="Oswald"/>
              </a:rPr>
              <a:t>REFLEXÕES...</a:t>
            </a:r>
            <a:endParaRPr lang="pt-BR" sz="2400" dirty="0"/>
          </a:p>
        </p:txBody>
      </p:sp>
      <p:sp>
        <p:nvSpPr>
          <p:cNvPr id="6" name="Google Shape;101;p36">
            <a:extLst>
              <a:ext uri="{FF2B5EF4-FFF2-40B4-BE49-F238E27FC236}">
                <a16:creationId xmlns:a16="http://schemas.microsoft.com/office/drawing/2014/main" id="{27FA5B35-CD94-AA53-1407-C9C3D1078050}"/>
              </a:ext>
            </a:extLst>
          </p:cNvPr>
          <p:cNvSpPr/>
          <p:nvPr/>
        </p:nvSpPr>
        <p:spPr>
          <a:xfrm>
            <a:off x="808522" y="1836827"/>
            <a:ext cx="7526956"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pt-BR" sz="1700" i="0" u="none" strike="noStrike" cap="none"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r>
              <a:rPr lang="pt-BR" sz="1800" dirty="0">
                <a:solidFill>
                  <a:schemeClr val="dk1"/>
                </a:solidFill>
                <a:latin typeface="Oswald"/>
                <a:ea typeface="Oswald"/>
                <a:cs typeface="Oswald"/>
                <a:sym typeface="Oswald"/>
              </a:rPr>
              <a:t>Como podemos relacionar o texto ao tema de nossa formação e a nossa profissão?</a:t>
            </a:r>
          </a:p>
          <a:p>
            <a:pPr marL="0" marR="0" lvl="0" indent="0" rtl="0">
              <a:lnSpc>
                <a:spcPct val="100000"/>
              </a:lnSpc>
              <a:spcBef>
                <a:spcPts val="0"/>
              </a:spcBef>
              <a:spcAft>
                <a:spcPts val="0"/>
              </a:spcAft>
              <a:buNone/>
            </a:pPr>
            <a:endParaRPr lang="pt-BR" sz="1700" dirty="0">
              <a:solidFill>
                <a:schemeClr val="dk1"/>
              </a:solidFill>
              <a:latin typeface="Oswald"/>
              <a:ea typeface="Oswald"/>
              <a:cs typeface="Oswald"/>
              <a:sym typeface="Oswald"/>
            </a:endParaRPr>
          </a:p>
        </p:txBody>
      </p:sp>
      <p:sp>
        <p:nvSpPr>
          <p:cNvPr id="7" name="Google Shape;101;p36">
            <a:extLst>
              <a:ext uri="{FF2B5EF4-FFF2-40B4-BE49-F238E27FC236}">
                <a16:creationId xmlns:a16="http://schemas.microsoft.com/office/drawing/2014/main" id="{2B9AA561-D93F-EC41-5091-58A12B0147C9}"/>
              </a:ext>
            </a:extLst>
          </p:cNvPr>
          <p:cNvSpPr/>
          <p:nvPr/>
        </p:nvSpPr>
        <p:spPr>
          <a:xfrm>
            <a:off x="808522" y="2827103"/>
            <a:ext cx="7526956"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pt-BR" sz="1700" i="0" u="none" strike="noStrike" cap="none" dirty="0">
              <a:solidFill>
                <a:schemeClr val="dk1"/>
              </a:solidFill>
              <a:latin typeface="Oswald"/>
              <a:ea typeface="Oswald"/>
              <a:cs typeface="Oswald"/>
              <a:sym typeface="Oswald"/>
            </a:endParaRPr>
          </a:p>
          <a:p>
            <a:pPr marL="0" marR="0" lvl="0" indent="0" rtl="0">
              <a:lnSpc>
                <a:spcPct val="100000"/>
              </a:lnSpc>
              <a:spcBef>
                <a:spcPts val="0"/>
              </a:spcBef>
              <a:spcAft>
                <a:spcPts val="0"/>
              </a:spcAft>
              <a:buNone/>
            </a:pPr>
            <a:r>
              <a:rPr lang="pt-BR" sz="1800" dirty="0">
                <a:solidFill>
                  <a:schemeClr val="dk1"/>
                </a:solidFill>
                <a:latin typeface="Oswald"/>
                <a:ea typeface="Oswald"/>
                <a:cs typeface="Oswald"/>
                <a:sym typeface="Oswald"/>
              </a:rPr>
              <a:t>Que outras reflexões podemos extrair desse texto? </a:t>
            </a:r>
          </a:p>
          <a:p>
            <a:pPr marL="0" marR="0" lvl="0" indent="0" rtl="0">
              <a:lnSpc>
                <a:spcPct val="100000"/>
              </a:lnSpc>
              <a:spcBef>
                <a:spcPts val="0"/>
              </a:spcBef>
              <a:spcAft>
                <a:spcPts val="0"/>
              </a:spcAft>
              <a:buNone/>
            </a:pPr>
            <a:endParaRPr lang="pt-BR" sz="1700" dirty="0">
              <a:solidFill>
                <a:schemeClr val="dk1"/>
              </a:solidFill>
              <a:latin typeface="Oswald"/>
              <a:ea typeface="Oswald"/>
              <a:cs typeface="Oswald"/>
              <a:sym typeface="Oswald"/>
            </a:endParaRPr>
          </a:p>
        </p:txBody>
      </p:sp>
    </p:spTree>
    <p:extLst>
      <p:ext uri="{BB962C8B-B14F-4D97-AF65-F5344CB8AC3E}">
        <p14:creationId xmlns:p14="http://schemas.microsoft.com/office/powerpoint/2010/main" val="15720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8"/>
          <p:cNvSpPr txBox="1"/>
          <p:nvPr/>
        </p:nvSpPr>
        <p:spPr>
          <a:xfrm>
            <a:off x="1677035" y="739140"/>
            <a:ext cx="5790600" cy="47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pt-BR" sz="2500" b="1" i="0" u="none" strike="noStrike" cap="none">
                <a:solidFill>
                  <a:srgbClr val="2F447D"/>
                </a:solidFill>
                <a:latin typeface="Oswald"/>
                <a:ea typeface="Oswald"/>
                <a:cs typeface="Oswald"/>
                <a:sym typeface="Oswald"/>
              </a:rPr>
              <a:t>PARA INÍCIO DE CONVERSA</a:t>
            </a:r>
            <a:endParaRPr sz="2500" b="1" i="0" u="none" strike="noStrike" cap="none">
              <a:solidFill>
                <a:srgbClr val="2F447D"/>
              </a:solidFill>
              <a:latin typeface="Oswald"/>
              <a:ea typeface="Oswald"/>
              <a:cs typeface="Oswald"/>
              <a:sym typeface="Oswald"/>
            </a:endParaRPr>
          </a:p>
        </p:txBody>
      </p:sp>
      <p:pic>
        <p:nvPicPr>
          <p:cNvPr id="113" name="Google Shape;113;p8" descr="Diversidade, educação e saúde: diálogos entre experiências e teorias -  Editora Lupa"/>
          <p:cNvPicPr preferRelativeResize="0"/>
          <p:nvPr/>
        </p:nvPicPr>
        <p:blipFill rotWithShape="1">
          <a:blip r:embed="rId4">
            <a:alphaModFix/>
          </a:blip>
          <a:srcRect t="33628" b="22962"/>
          <a:stretch/>
        </p:blipFill>
        <p:spPr>
          <a:xfrm>
            <a:off x="614525" y="1812512"/>
            <a:ext cx="2934075" cy="183122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
        <p:nvSpPr>
          <p:cNvPr id="114" name="Google Shape;114;p8"/>
          <p:cNvSpPr txBox="1"/>
          <p:nvPr/>
        </p:nvSpPr>
        <p:spPr>
          <a:xfrm>
            <a:off x="4366006" y="1971459"/>
            <a:ext cx="3945237" cy="1754286"/>
          </a:xfrm>
          <a:prstGeom prst="rect">
            <a:avLst/>
          </a:prstGeom>
          <a:solidFill>
            <a:srgbClr val="B1CDFB"/>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800" dirty="0">
                <a:solidFill>
                  <a:srgbClr val="1B3867"/>
                </a:solidFill>
                <a:latin typeface="Oswald"/>
                <a:ea typeface="Oswald"/>
                <a:cs typeface="Oswald"/>
                <a:sym typeface="Oswald"/>
              </a:rPr>
              <a:t>Como podemos p</a:t>
            </a:r>
            <a:r>
              <a:rPr lang="pt-BR" sz="1800" i="0" u="none" strike="noStrike" cap="none" dirty="0">
                <a:solidFill>
                  <a:srgbClr val="1B3867"/>
                </a:solidFill>
                <a:latin typeface="Oswald"/>
                <a:ea typeface="Oswald"/>
                <a:cs typeface="Oswald"/>
                <a:sym typeface="Oswald"/>
              </a:rPr>
              <a:t>romover práticas pedagógicas para a Educação, Meio ambiente e Sustentabilidade, a partir dos recursos expressivos próprios do gênero infográfico, ampliando a compreensão crítica dos nossos alunos?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pic>
        <p:nvPicPr>
          <p:cNvPr id="119" name="Google Shape;119;p10" descr="16 razões para você começar a ler – Instituto Rogério Castilho"/>
          <p:cNvPicPr preferRelativeResize="0"/>
          <p:nvPr/>
        </p:nvPicPr>
        <p:blipFill rotWithShape="1">
          <a:blip r:embed="rId4">
            <a:alphaModFix/>
          </a:blip>
          <a:srcRect/>
          <a:stretch/>
        </p:blipFill>
        <p:spPr>
          <a:xfrm>
            <a:off x="2619375" y="1798955"/>
            <a:ext cx="3905250" cy="214122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20" name="Google Shape;120;p10"/>
          <p:cNvSpPr txBox="1"/>
          <p:nvPr/>
        </p:nvSpPr>
        <p:spPr>
          <a:xfrm>
            <a:off x="2173200" y="676175"/>
            <a:ext cx="47976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pt-BR" sz="3000" b="1" i="0" u="none" strike="noStrike" cap="none">
                <a:solidFill>
                  <a:srgbClr val="2F447D"/>
                </a:solidFill>
                <a:latin typeface="Calibri"/>
                <a:ea typeface="Calibri"/>
                <a:cs typeface="Calibri"/>
                <a:sym typeface="Calibri"/>
              </a:rPr>
              <a:t>APROFUNDANDO O TEMA</a:t>
            </a:r>
            <a:endParaRPr sz="3000" b="1" i="0" u="none" strike="noStrike" cap="none">
              <a:solidFill>
                <a:srgbClr val="2F447D"/>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sp>
        <p:nvSpPr>
          <p:cNvPr id="181" name="Google Shape;181;p15"/>
          <p:cNvSpPr txBox="1"/>
          <p:nvPr/>
        </p:nvSpPr>
        <p:spPr>
          <a:xfrm>
            <a:off x="643180" y="1821050"/>
            <a:ext cx="8136600" cy="126184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900" dirty="0">
                <a:solidFill>
                  <a:srgbClr val="173D73"/>
                </a:solidFill>
                <a:latin typeface="Oswald"/>
                <a:ea typeface="Oswald"/>
                <a:cs typeface="Oswald"/>
                <a:sym typeface="Oswald"/>
              </a:rPr>
              <a:t>– A partir da leitura do texto “Infográfico na sala de aula: uma experiência multimodal”, vamos compartilhar as impressões e discutir em grupo para posterior socialização.</a:t>
            </a:r>
            <a:endParaRPr sz="1900" dirty="0">
              <a:solidFill>
                <a:srgbClr val="173D73"/>
              </a:solidFill>
              <a:latin typeface="Oswald"/>
              <a:ea typeface="Oswald"/>
              <a:cs typeface="Oswald"/>
              <a:sym typeface="Oswald"/>
            </a:endParaRPr>
          </a:p>
          <a:p>
            <a:pPr marL="0" marR="0" lvl="0" indent="0" algn="l" rtl="0">
              <a:lnSpc>
                <a:spcPct val="100000"/>
              </a:lnSpc>
              <a:spcBef>
                <a:spcPts val="0"/>
              </a:spcBef>
              <a:spcAft>
                <a:spcPts val="0"/>
              </a:spcAft>
              <a:buNone/>
            </a:pPr>
            <a:endParaRPr sz="1900" dirty="0">
              <a:solidFill>
                <a:srgbClr val="173D73"/>
              </a:solidFill>
              <a:latin typeface="Oswald"/>
              <a:ea typeface="Oswald"/>
              <a:cs typeface="Oswald"/>
              <a:sym typeface="Oswald"/>
            </a:endParaRPr>
          </a:p>
          <a:p>
            <a:pPr marL="0" marR="0" lvl="0" indent="0" algn="ctr" rtl="0">
              <a:lnSpc>
                <a:spcPct val="100000"/>
              </a:lnSpc>
              <a:spcBef>
                <a:spcPts val="0"/>
              </a:spcBef>
              <a:spcAft>
                <a:spcPts val="0"/>
              </a:spcAft>
              <a:buNone/>
            </a:pPr>
            <a:r>
              <a:rPr lang="pt-BR" sz="1900" b="1" i="0" u="none" strike="noStrike" cap="none" dirty="0">
                <a:solidFill>
                  <a:srgbClr val="173D73"/>
                </a:solidFill>
                <a:latin typeface="Oswald"/>
                <a:ea typeface="Oswald"/>
                <a:cs typeface="Oswald"/>
                <a:sym typeface="Oswald"/>
              </a:rPr>
              <a:t>AGORA, VAMOS DIVIDIR EM GRUPOS E PRATICAR...</a:t>
            </a:r>
            <a:endParaRPr sz="1900" b="1" dirty="0">
              <a:solidFill>
                <a:srgbClr val="173D73"/>
              </a:solidFill>
              <a:latin typeface="Oswald"/>
              <a:ea typeface="Oswald"/>
              <a:cs typeface="Oswald"/>
              <a:sym typeface="Oswald"/>
            </a:endParaRPr>
          </a:p>
        </p:txBody>
      </p:sp>
      <p:sp>
        <p:nvSpPr>
          <p:cNvPr id="182" name="Google Shape;182;p15"/>
          <p:cNvSpPr txBox="1"/>
          <p:nvPr/>
        </p:nvSpPr>
        <p:spPr>
          <a:xfrm>
            <a:off x="2008414" y="846225"/>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i="0" u="none" strike="noStrike" cap="none" dirty="0">
                <a:solidFill>
                  <a:srgbClr val="173D73"/>
                </a:solidFill>
                <a:latin typeface="Oswald"/>
                <a:ea typeface="Oswald"/>
                <a:cs typeface="Oswald"/>
                <a:sym typeface="Oswald"/>
              </a:rPr>
              <a:t>COMPARTILHANDO IMPRESSÕES...</a:t>
            </a:r>
            <a:endParaRPr sz="2400" dirty="0">
              <a:solidFill>
                <a:srgbClr val="173D73"/>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6CC7A026-6A1C-355C-5A33-BEEB6FDBB230}"/>
            </a:ext>
          </a:extLst>
        </p:cNvPr>
        <p:cNvGrpSpPr/>
        <p:nvPr/>
      </p:nvGrpSpPr>
      <p:grpSpPr>
        <a:xfrm>
          <a:off x="0" y="0"/>
          <a:ext cx="0" cy="0"/>
          <a:chOff x="0" y="0"/>
          <a:chExt cx="0" cy="0"/>
        </a:xfrm>
      </p:grpSpPr>
      <p:sp>
        <p:nvSpPr>
          <p:cNvPr id="182" name="Google Shape;182;p15">
            <a:extLst>
              <a:ext uri="{FF2B5EF4-FFF2-40B4-BE49-F238E27FC236}">
                <a16:creationId xmlns:a16="http://schemas.microsoft.com/office/drawing/2014/main" id="{F851B1DE-68E9-2171-7CB5-C89B0BD3501B}"/>
              </a:ext>
            </a:extLst>
          </p:cNvPr>
          <p:cNvSpPr txBox="1"/>
          <p:nvPr/>
        </p:nvSpPr>
        <p:spPr>
          <a:xfrm>
            <a:off x="1894114" y="560475"/>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i="0" u="none" strike="noStrike" cap="none" dirty="0">
                <a:solidFill>
                  <a:srgbClr val="173D73"/>
                </a:solidFill>
                <a:latin typeface="Oswald"/>
                <a:ea typeface="Oswald"/>
                <a:cs typeface="Oswald"/>
                <a:sym typeface="Oswald"/>
              </a:rPr>
              <a:t>COMPARTILHANDO IMPRESSÕES...</a:t>
            </a:r>
            <a:endParaRPr sz="2400" dirty="0">
              <a:solidFill>
                <a:srgbClr val="173D73"/>
              </a:solidFill>
              <a:latin typeface="Oswald"/>
              <a:ea typeface="Oswald"/>
              <a:cs typeface="Oswald"/>
              <a:sym typeface="Oswald"/>
            </a:endParaRPr>
          </a:p>
        </p:txBody>
      </p:sp>
      <p:sp>
        <p:nvSpPr>
          <p:cNvPr id="3" name="CaixaDeTexto 2">
            <a:extLst>
              <a:ext uri="{FF2B5EF4-FFF2-40B4-BE49-F238E27FC236}">
                <a16:creationId xmlns:a16="http://schemas.microsoft.com/office/drawing/2014/main" id="{B443CC76-83CC-2260-31F1-075D3AB99B97}"/>
              </a:ext>
            </a:extLst>
          </p:cNvPr>
          <p:cNvSpPr txBox="1"/>
          <p:nvPr/>
        </p:nvSpPr>
        <p:spPr>
          <a:xfrm>
            <a:off x="914400" y="1111906"/>
            <a:ext cx="7168243" cy="3372013"/>
          </a:xfrm>
          <a:prstGeom prst="rect">
            <a:avLst/>
          </a:prstGeom>
          <a:noFill/>
        </p:spPr>
        <p:txBody>
          <a:bodyPr wrap="square">
            <a:spAutoFit/>
          </a:bodyPr>
          <a:lstStyle/>
          <a:p>
            <a:pPr algn="just">
              <a:lnSpc>
                <a:spcPct val="150000"/>
              </a:lnSpc>
              <a:buNone/>
              <a:tabLst>
                <a:tab pos="600075" algn="l"/>
              </a:tabLst>
            </a:pPr>
            <a:r>
              <a:rPr lang="pt-BR" sz="1600" dirty="0">
                <a:effectLst/>
                <a:latin typeface="Oswald" panose="00000500000000000000" pitchFamily="2" charset="0"/>
                <a:ea typeface="Times New Roman" panose="02020603050405020304" pitchFamily="18" charset="0"/>
              </a:rPr>
              <a:t>Cada grupo ficará com um tópico</a:t>
            </a:r>
            <a:r>
              <a:rPr lang="pt-BR" sz="1600" dirty="0">
                <a:latin typeface="Oswald" panose="00000500000000000000" pitchFamily="2" charset="0"/>
                <a:ea typeface="Times New Roman" panose="02020603050405020304" pitchFamily="18" charset="0"/>
              </a:rPr>
              <a:t>. Então, s</a:t>
            </a:r>
            <a:r>
              <a:rPr lang="pt-BR" sz="1600" dirty="0">
                <a:effectLst/>
                <a:latin typeface="Oswald" panose="00000500000000000000" pitchFamily="2" charset="0"/>
                <a:ea typeface="Times New Roman" panose="02020603050405020304" pitchFamily="18" charset="0"/>
              </a:rPr>
              <a:t>erá determinado um tempo para leitura em grupo e, logo após, faremos a partilha das impressões </a:t>
            </a:r>
            <a:r>
              <a:rPr lang="pt-BR" sz="1600" dirty="0">
                <a:latin typeface="Oswald" panose="00000500000000000000" pitchFamily="2" charset="0"/>
                <a:ea typeface="Times New Roman" panose="02020603050405020304" pitchFamily="18" charset="0"/>
              </a:rPr>
              <a:t>da leitura e discussão</a:t>
            </a:r>
            <a:r>
              <a:rPr lang="pt-BR" sz="1600" dirty="0">
                <a:effectLst/>
                <a:latin typeface="Oswald" panose="00000500000000000000" pitchFamily="2" charset="0"/>
                <a:ea typeface="Times New Roman" panose="02020603050405020304" pitchFamily="18" charset="0"/>
              </a:rPr>
              <a:t>.</a:t>
            </a:r>
            <a:endParaRPr lang="pt-BR" sz="1600" dirty="0">
              <a:effectLst/>
              <a:latin typeface="Oswald" panose="00000500000000000000" pitchFamily="2" charset="0"/>
              <a:ea typeface="Arial" panose="020B0604020202020204" pitchFamily="34" charset="0"/>
            </a:endParaRPr>
          </a:p>
          <a:p>
            <a:pPr algn="just">
              <a:lnSpc>
                <a:spcPct val="150000"/>
              </a:lnSpc>
              <a:buNone/>
              <a:tabLst>
                <a:tab pos="600075" algn="l"/>
              </a:tabLst>
            </a:pPr>
            <a:r>
              <a:rPr lang="pt-BR" sz="1600" dirty="0">
                <a:effectLst/>
                <a:latin typeface="Oswald" panose="00000500000000000000" pitchFamily="2" charset="0"/>
                <a:ea typeface="Times New Roman" panose="02020603050405020304" pitchFamily="18" charset="0"/>
              </a:rPr>
              <a:t> </a:t>
            </a:r>
            <a:endParaRPr lang="pt-BR" sz="1600" dirty="0">
              <a:effectLst/>
              <a:latin typeface="Oswald" panose="00000500000000000000" pitchFamily="2" charset="0"/>
              <a:ea typeface="Arial" panose="020B0604020202020204" pitchFamily="34" charset="0"/>
            </a:endParaRPr>
          </a:p>
          <a:p>
            <a:pPr marL="342900" lvl="0" indent="-342900" algn="just">
              <a:lnSpc>
                <a:spcPct val="150000"/>
              </a:lnSpc>
              <a:buFont typeface="Symbol" panose="05050102010706020507" pitchFamily="18" charset="2"/>
              <a:buChar char=""/>
              <a:tabLst>
                <a:tab pos="600075" algn="l"/>
              </a:tabLst>
            </a:pPr>
            <a:r>
              <a:rPr lang="pt-BR" sz="1600" dirty="0">
                <a:effectLst/>
                <a:latin typeface="Oswald" panose="00000500000000000000" pitchFamily="2" charset="0"/>
                <a:ea typeface="Times New Roman" panose="02020603050405020304" pitchFamily="18" charset="0"/>
              </a:rPr>
              <a:t>Introdução e letramento estatístico;</a:t>
            </a:r>
            <a:endParaRPr lang="pt-BR" sz="1600" dirty="0">
              <a:effectLst/>
              <a:latin typeface="Oswald" panose="00000500000000000000" pitchFamily="2" charset="0"/>
              <a:ea typeface="Arial" panose="020B0604020202020204" pitchFamily="34" charset="0"/>
            </a:endParaRPr>
          </a:p>
          <a:p>
            <a:pPr marL="342900" lvl="0" indent="-342900" algn="just">
              <a:lnSpc>
                <a:spcPct val="150000"/>
              </a:lnSpc>
              <a:buFont typeface="Symbol" panose="05050102010706020507" pitchFamily="18" charset="2"/>
              <a:buChar char=""/>
              <a:tabLst>
                <a:tab pos="600075" algn="l"/>
              </a:tabLst>
            </a:pPr>
            <a:r>
              <a:rPr lang="pt-BR" sz="1600" dirty="0">
                <a:effectLst/>
                <a:latin typeface="Oswald" panose="00000500000000000000" pitchFamily="2" charset="0"/>
                <a:ea typeface="Times New Roman" panose="02020603050405020304" pitchFamily="18" charset="0"/>
              </a:rPr>
              <a:t>Como os estudantes dos anos inicias interpretam dados e O que é infográfico e quais suas implicações para a educação</a:t>
            </a:r>
            <a:endParaRPr lang="pt-BR" sz="1600" dirty="0">
              <a:effectLst/>
              <a:latin typeface="Oswald" panose="00000500000000000000" pitchFamily="2" charset="0"/>
              <a:ea typeface="Arial" panose="020B0604020202020204" pitchFamily="34" charset="0"/>
            </a:endParaRPr>
          </a:p>
          <a:p>
            <a:pPr marL="342900" lvl="0" indent="-342900" algn="just">
              <a:lnSpc>
                <a:spcPct val="150000"/>
              </a:lnSpc>
              <a:buFont typeface="Symbol" panose="05050102010706020507" pitchFamily="18" charset="2"/>
              <a:buChar char=""/>
              <a:tabLst>
                <a:tab pos="600075" algn="l"/>
              </a:tabLst>
            </a:pPr>
            <a:r>
              <a:rPr lang="pt-BR" sz="1600" dirty="0">
                <a:effectLst/>
                <a:latin typeface="Oswald" panose="00000500000000000000" pitchFamily="2" charset="0"/>
                <a:ea typeface="Times New Roman" panose="02020603050405020304" pitchFamily="18" charset="0"/>
              </a:rPr>
              <a:t>Método e Análise e discussão de dados – parte 1 (páginas 175 a 177)</a:t>
            </a:r>
            <a:endParaRPr lang="pt-BR" sz="1600" dirty="0">
              <a:effectLst/>
              <a:latin typeface="Oswald" panose="00000500000000000000" pitchFamily="2" charset="0"/>
              <a:ea typeface="Arial" panose="020B0604020202020204" pitchFamily="34" charset="0"/>
            </a:endParaRPr>
          </a:p>
          <a:p>
            <a:pPr marL="342900" lvl="0" indent="-342900" algn="just">
              <a:lnSpc>
                <a:spcPct val="150000"/>
              </a:lnSpc>
              <a:buFont typeface="Symbol" panose="05050102010706020507" pitchFamily="18" charset="2"/>
              <a:buChar char=""/>
              <a:tabLst>
                <a:tab pos="600075" algn="l"/>
              </a:tabLst>
            </a:pPr>
            <a:r>
              <a:rPr lang="pt-BR" sz="1600" dirty="0">
                <a:effectLst/>
                <a:latin typeface="Oswald" panose="00000500000000000000" pitchFamily="2" charset="0"/>
                <a:ea typeface="Times New Roman" panose="02020603050405020304" pitchFamily="18" charset="0"/>
              </a:rPr>
              <a:t>Análise e discussão de dados – parte 2 (páginas 178 a 181)</a:t>
            </a:r>
            <a:endParaRPr lang="pt-BR" sz="1600" dirty="0">
              <a:effectLst/>
              <a:latin typeface="Oswald" panose="00000500000000000000" pitchFamily="2" charset="0"/>
              <a:ea typeface="Arial" panose="020B0604020202020204" pitchFamily="34" charset="0"/>
            </a:endParaRPr>
          </a:p>
          <a:p>
            <a:pPr marL="342900" lvl="0" indent="-342900" algn="just">
              <a:lnSpc>
                <a:spcPct val="150000"/>
              </a:lnSpc>
              <a:buFont typeface="Symbol" panose="05050102010706020507" pitchFamily="18" charset="2"/>
              <a:buChar char=""/>
              <a:tabLst>
                <a:tab pos="600075" algn="l"/>
              </a:tabLst>
            </a:pPr>
            <a:r>
              <a:rPr lang="pt-BR" sz="1600" dirty="0">
                <a:effectLst/>
                <a:latin typeface="Oswald" panose="00000500000000000000" pitchFamily="2" charset="0"/>
                <a:ea typeface="Times New Roman" panose="02020603050405020304" pitchFamily="18" charset="0"/>
              </a:rPr>
              <a:t>Análise e discussão de dados – parte 3 (páginas 181 a 184)</a:t>
            </a:r>
            <a:endParaRPr lang="pt-BR" sz="1600" dirty="0">
              <a:effectLst/>
              <a:latin typeface="Oswald" panose="00000500000000000000" pitchFamily="2" charset="0"/>
              <a:ea typeface="Arial" panose="020B0604020202020204" pitchFamily="34" charset="0"/>
            </a:endParaRPr>
          </a:p>
        </p:txBody>
      </p:sp>
    </p:spTree>
    <p:extLst>
      <p:ext uri="{BB962C8B-B14F-4D97-AF65-F5344CB8AC3E}">
        <p14:creationId xmlns:p14="http://schemas.microsoft.com/office/powerpoint/2010/main" val="336762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pic>
        <p:nvPicPr>
          <p:cNvPr id="1026" name="Picture 2" descr="A Importância da roda de leitura para o Ensino Fundamental I | PET Pedagogia">
            <a:extLst>
              <a:ext uri="{FF2B5EF4-FFF2-40B4-BE49-F238E27FC236}">
                <a16:creationId xmlns:a16="http://schemas.microsoft.com/office/drawing/2014/main" id="{22A40DEC-5CCF-109C-BBEC-74892A2BCD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2575" y="1297227"/>
            <a:ext cx="4258850" cy="3194137"/>
          </a:xfrm>
          <a:prstGeom prst="rect">
            <a:avLst/>
          </a:prstGeom>
          <a:noFill/>
          <a:extLst>
            <a:ext uri="{909E8E84-426E-40DD-AFC4-6F175D3DCCD1}">
              <a14:hiddenFill xmlns:a14="http://schemas.microsoft.com/office/drawing/2010/main">
                <a:solidFill>
                  <a:srgbClr val="FFFFFF"/>
                </a:solidFill>
              </a14:hiddenFill>
            </a:ext>
          </a:extLst>
        </p:spPr>
      </p:pic>
      <p:sp>
        <p:nvSpPr>
          <p:cNvPr id="136" name="Google Shape;136;p39"/>
          <p:cNvSpPr txBox="1">
            <a:spLocks noGrp="1"/>
          </p:cNvSpPr>
          <p:nvPr>
            <p:ph type="body" idx="1"/>
          </p:nvPr>
        </p:nvSpPr>
        <p:spPr>
          <a:xfrm>
            <a:off x="1327733" y="878347"/>
            <a:ext cx="6488533" cy="634414"/>
          </a:xfrm>
          <a:prstGeom prst="rect">
            <a:avLst/>
          </a:prstGeom>
          <a:noFill/>
          <a:ln>
            <a:noFill/>
          </a:ln>
        </p:spPr>
        <p:txBody>
          <a:bodyPr spcFirstLastPara="1" wrap="square" lIns="91425" tIns="91425" rIns="91425" bIns="91425" anchor="t" anchorCtr="0">
            <a:noAutofit/>
          </a:bodyPr>
          <a:lstStyle/>
          <a:p>
            <a:pPr marL="457200" lvl="0" indent="-228600" algn="ctr" rtl="0">
              <a:lnSpc>
                <a:spcPct val="115000"/>
              </a:lnSpc>
              <a:spcBef>
                <a:spcPts val="0"/>
              </a:spcBef>
              <a:spcAft>
                <a:spcPts val="0"/>
              </a:spcAft>
              <a:buSzPts val="1800"/>
              <a:buNone/>
            </a:pPr>
            <a:r>
              <a:rPr lang="pt-BR" sz="2400" b="1" dirty="0">
                <a:solidFill>
                  <a:srgbClr val="173D73"/>
                </a:solidFill>
                <a:latin typeface="Oswald"/>
                <a:ea typeface="Oswald"/>
                <a:cs typeface="Oswald"/>
                <a:sym typeface="Oswald"/>
              </a:rPr>
              <a:t>SOCIALIZAÇÃO DAS LEITURAS E DIÁLOGOS</a:t>
            </a:r>
            <a:endParaRPr sz="2400" b="1" dirty="0">
              <a:solidFill>
                <a:srgbClr val="173D73"/>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1"/>
        <p:cNvGrpSpPr/>
        <p:nvPr/>
      </p:nvGrpSpPr>
      <p:grpSpPr>
        <a:xfrm>
          <a:off x="0" y="0"/>
          <a:ext cx="0" cy="0"/>
          <a:chOff x="0" y="0"/>
          <a:chExt cx="0" cy="0"/>
        </a:xfrm>
      </p:grpSpPr>
      <p:sp>
        <p:nvSpPr>
          <p:cNvPr id="153" name="Google Shape;153;p12"/>
          <p:cNvSpPr txBox="1"/>
          <p:nvPr/>
        </p:nvSpPr>
        <p:spPr>
          <a:xfrm>
            <a:off x="1946456" y="376458"/>
            <a:ext cx="57906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pt-BR" sz="2400" b="1" i="0" u="none" strike="noStrike" cap="none" dirty="0">
                <a:solidFill>
                  <a:srgbClr val="2F447D"/>
                </a:solidFill>
                <a:latin typeface="Oswald"/>
                <a:ea typeface="Oswald"/>
                <a:cs typeface="Oswald"/>
                <a:sym typeface="Oswald"/>
              </a:rPr>
              <a:t>“Educação para o desenvolvimento sustentável” em texto multimodal</a:t>
            </a:r>
            <a:endParaRPr sz="2400" b="1" i="0" u="none" strike="noStrike" cap="none" dirty="0">
              <a:solidFill>
                <a:srgbClr val="2F447D"/>
              </a:solidFill>
              <a:latin typeface="Oswald"/>
              <a:ea typeface="Oswald"/>
              <a:cs typeface="Oswald"/>
              <a:sym typeface="Oswald"/>
            </a:endParaRPr>
          </a:p>
        </p:txBody>
      </p:sp>
      <p:pic>
        <p:nvPicPr>
          <p:cNvPr id="2" name="Imagem 1" descr="Pode ser um doodle de texto que diz &quot;O QUE VOCÊ FARiA SE CHEGASSE NUM LUGAR iNCRÍVEL... ...CHEiO DE ViDA E COM PAISAGENS MARAViLHOSAS... ...MAS COM O TEMPO BEM LiMiTADO o QUE VOCÊ FARiA? আউে ж 吉 Domenon iMAGİNE...&quot;">
            <a:extLst>
              <a:ext uri="{FF2B5EF4-FFF2-40B4-BE49-F238E27FC236}">
                <a16:creationId xmlns:a16="http://schemas.microsoft.com/office/drawing/2014/main" id="{B0EC2F3B-DCE8-014E-5388-31FDB8B3292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6553" y="1273628"/>
            <a:ext cx="5184321" cy="2596243"/>
          </a:xfrm>
          <a:prstGeom prst="rect">
            <a:avLst/>
          </a:prstGeom>
          <a:noFill/>
          <a:ln>
            <a:noFill/>
          </a:ln>
        </p:spPr>
      </p:pic>
      <p:sp>
        <p:nvSpPr>
          <p:cNvPr id="4" name="CaixaDeTexto 3">
            <a:extLst>
              <a:ext uri="{FF2B5EF4-FFF2-40B4-BE49-F238E27FC236}">
                <a16:creationId xmlns:a16="http://schemas.microsoft.com/office/drawing/2014/main" id="{B122B142-72F8-6A24-AC80-E2453E0B859E}"/>
              </a:ext>
            </a:extLst>
          </p:cNvPr>
          <p:cNvSpPr txBox="1"/>
          <p:nvPr/>
        </p:nvSpPr>
        <p:spPr>
          <a:xfrm>
            <a:off x="4800600" y="3869871"/>
            <a:ext cx="2200274" cy="261610"/>
          </a:xfrm>
          <a:prstGeom prst="rect">
            <a:avLst/>
          </a:prstGeom>
          <a:noFill/>
        </p:spPr>
        <p:txBody>
          <a:bodyPr wrap="square">
            <a:spAutoFit/>
          </a:bodyPr>
          <a:lstStyle/>
          <a:p>
            <a:pPr algn="r"/>
            <a:r>
              <a:rPr lang="pt-BR" sz="1050" dirty="0"/>
              <a:t>(https://www.google.com)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sp>
        <p:nvSpPr>
          <p:cNvPr id="158" name="Google Shape;158;p40"/>
          <p:cNvSpPr txBox="1">
            <a:spLocks noGrp="1"/>
          </p:cNvSpPr>
          <p:nvPr>
            <p:ph type="body" idx="1"/>
          </p:nvPr>
        </p:nvSpPr>
        <p:spPr>
          <a:xfrm>
            <a:off x="1164946" y="780103"/>
            <a:ext cx="7245000" cy="651600"/>
          </a:xfrm>
          <a:prstGeom prst="rect">
            <a:avLst/>
          </a:prstGeom>
          <a:noFill/>
          <a:ln>
            <a:noFill/>
          </a:ln>
        </p:spPr>
        <p:txBody>
          <a:bodyPr spcFirstLastPara="1" wrap="square" lIns="91425" tIns="91425" rIns="91425" bIns="91425" anchor="t" anchorCtr="0">
            <a:noAutofit/>
          </a:bodyPr>
          <a:lstStyle/>
          <a:p>
            <a:pPr marL="457200" lvl="0" indent="-228600" algn="ctr" rtl="0">
              <a:lnSpc>
                <a:spcPct val="115000"/>
              </a:lnSpc>
              <a:spcBef>
                <a:spcPts val="0"/>
              </a:spcBef>
              <a:spcAft>
                <a:spcPts val="0"/>
              </a:spcAft>
              <a:buSzPts val="1800"/>
              <a:buNone/>
            </a:pPr>
            <a:r>
              <a:rPr lang="pt-BR" sz="2000" b="1" dirty="0">
                <a:solidFill>
                  <a:srgbClr val="173D73"/>
                </a:solidFill>
                <a:latin typeface="Oswald"/>
                <a:ea typeface="Oswald"/>
                <a:cs typeface="Oswald"/>
                <a:sym typeface="Oswald"/>
              </a:rPr>
              <a:t>ANÁLISE DA TIRINHA</a:t>
            </a:r>
            <a:endParaRPr sz="2000" b="1" dirty="0">
              <a:solidFill>
                <a:srgbClr val="173D73"/>
              </a:solidFill>
              <a:latin typeface="Oswald"/>
              <a:ea typeface="Oswald"/>
              <a:cs typeface="Oswald"/>
              <a:sym typeface="Oswald"/>
            </a:endParaRPr>
          </a:p>
        </p:txBody>
      </p:sp>
      <p:sp>
        <p:nvSpPr>
          <p:cNvPr id="159" name="Google Shape;159;p40"/>
          <p:cNvSpPr txBox="1"/>
          <p:nvPr/>
        </p:nvSpPr>
        <p:spPr>
          <a:xfrm>
            <a:off x="547516" y="1431703"/>
            <a:ext cx="6226500" cy="23961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50000"/>
              </a:lnSpc>
              <a:spcBef>
                <a:spcPts val="0"/>
              </a:spcBef>
              <a:spcAft>
                <a:spcPts val="0"/>
              </a:spcAft>
              <a:buClr>
                <a:srgbClr val="173D73"/>
              </a:buClr>
              <a:buSzPts val="1800"/>
              <a:buFont typeface="Oswald"/>
              <a:buChar char="●"/>
            </a:pPr>
            <a:r>
              <a:rPr lang="pt-BR" sz="1800" i="0" u="none" strike="noStrike" cap="none" dirty="0">
                <a:solidFill>
                  <a:srgbClr val="173D73"/>
                </a:solidFill>
                <a:latin typeface="Oswald"/>
                <a:ea typeface="Oswald"/>
                <a:cs typeface="Oswald"/>
                <a:sym typeface="Oswald"/>
              </a:rPr>
              <a:t>Tema da tirinha e a relação com a formação;</a:t>
            </a:r>
            <a:endParaRPr sz="1800" dirty="0">
              <a:solidFill>
                <a:srgbClr val="173D73"/>
              </a:solidFill>
              <a:latin typeface="Oswald"/>
              <a:ea typeface="Oswald"/>
              <a:cs typeface="Oswald"/>
              <a:sym typeface="Oswald"/>
            </a:endParaRPr>
          </a:p>
          <a:p>
            <a:pPr marL="457200" marR="0" lvl="0" indent="-342900" algn="l" rtl="0">
              <a:lnSpc>
                <a:spcPct val="150000"/>
              </a:lnSpc>
              <a:spcBef>
                <a:spcPts val="0"/>
              </a:spcBef>
              <a:spcAft>
                <a:spcPts val="0"/>
              </a:spcAft>
              <a:buClr>
                <a:srgbClr val="173D73"/>
              </a:buClr>
              <a:buSzPts val="1800"/>
              <a:buFont typeface="Oswald"/>
              <a:buChar char="●"/>
            </a:pPr>
            <a:r>
              <a:rPr lang="pt-BR" sz="1800" i="0" u="none" strike="noStrike" cap="none" dirty="0">
                <a:solidFill>
                  <a:srgbClr val="173D73"/>
                </a:solidFill>
                <a:latin typeface="Oswald"/>
                <a:ea typeface="Oswald"/>
                <a:cs typeface="Oswald"/>
                <a:sym typeface="Oswald"/>
              </a:rPr>
              <a:t>Práticas educativas de êxito para o trabalho com tirinhas;</a:t>
            </a:r>
            <a:endParaRPr sz="1800" dirty="0">
              <a:solidFill>
                <a:srgbClr val="173D73"/>
              </a:solidFill>
              <a:latin typeface="Oswald"/>
              <a:ea typeface="Oswald"/>
              <a:cs typeface="Oswald"/>
              <a:sym typeface="Oswald"/>
            </a:endParaRPr>
          </a:p>
          <a:p>
            <a:pPr marL="457200" marR="0" lvl="0" indent="-342900" algn="l" rtl="0">
              <a:lnSpc>
                <a:spcPct val="150000"/>
              </a:lnSpc>
              <a:spcBef>
                <a:spcPts val="0"/>
              </a:spcBef>
              <a:spcAft>
                <a:spcPts val="0"/>
              </a:spcAft>
              <a:buClr>
                <a:srgbClr val="173D73"/>
              </a:buClr>
              <a:buSzPts val="1800"/>
              <a:buFont typeface="Oswald"/>
              <a:buChar char="●"/>
            </a:pPr>
            <a:r>
              <a:rPr lang="pt-BR" sz="1800" dirty="0">
                <a:solidFill>
                  <a:srgbClr val="173D73"/>
                </a:solidFill>
                <a:latin typeface="Oswald"/>
                <a:ea typeface="Oswald"/>
                <a:cs typeface="Oswald"/>
                <a:sym typeface="Oswald"/>
              </a:rPr>
              <a:t>Características do gênero textual/discursivo</a:t>
            </a:r>
            <a:r>
              <a:rPr lang="pt-BR" sz="1800" i="0" u="none" strike="noStrike" cap="none" dirty="0">
                <a:solidFill>
                  <a:srgbClr val="173D73"/>
                </a:solidFill>
                <a:latin typeface="Oswald"/>
                <a:ea typeface="Oswald"/>
                <a:cs typeface="Oswald"/>
                <a:sym typeface="Oswald"/>
              </a:rPr>
              <a:t>;</a:t>
            </a:r>
            <a:endParaRPr sz="1800" dirty="0">
              <a:solidFill>
                <a:srgbClr val="173D73"/>
              </a:solidFill>
              <a:latin typeface="Oswald"/>
              <a:ea typeface="Oswald"/>
              <a:cs typeface="Oswald"/>
              <a:sym typeface="Oswald"/>
            </a:endParaRPr>
          </a:p>
          <a:p>
            <a:pPr marL="457200" marR="0" lvl="0" indent="-342900" algn="l" rtl="0">
              <a:lnSpc>
                <a:spcPct val="150000"/>
              </a:lnSpc>
              <a:spcBef>
                <a:spcPts val="0"/>
              </a:spcBef>
              <a:spcAft>
                <a:spcPts val="0"/>
              </a:spcAft>
              <a:buClr>
                <a:srgbClr val="173D73"/>
              </a:buClr>
              <a:buSzPts val="1800"/>
              <a:buFont typeface="Oswald"/>
              <a:buChar char="●"/>
            </a:pPr>
            <a:r>
              <a:rPr lang="pt-BR" sz="1800" i="0" u="none" strike="noStrike" cap="none" dirty="0">
                <a:solidFill>
                  <a:srgbClr val="173D73"/>
                </a:solidFill>
                <a:latin typeface="Oswald"/>
                <a:ea typeface="Oswald"/>
                <a:cs typeface="Oswald"/>
                <a:sym typeface="Oswald"/>
              </a:rPr>
              <a:t>Multimodalidade nas tirinhas;</a:t>
            </a:r>
            <a:endParaRPr sz="1800" dirty="0">
              <a:solidFill>
                <a:srgbClr val="173D73"/>
              </a:solidFill>
              <a:latin typeface="Oswald"/>
              <a:ea typeface="Oswald"/>
              <a:cs typeface="Oswald"/>
              <a:sym typeface="Oswald"/>
            </a:endParaRPr>
          </a:p>
          <a:p>
            <a:pPr marL="457200" marR="0" lvl="0" indent="-342900" algn="l" rtl="0">
              <a:lnSpc>
                <a:spcPct val="150000"/>
              </a:lnSpc>
              <a:spcBef>
                <a:spcPts val="0"/>
              </a:spcBef>
              <a:spcAft>
                <a:spcPts val="0"/>
              </a:spcAft>
              <a:buClr>
                <a:srgbClr val="173D73"/>
              </a:buClr>
              <a:buSzPts val="1800"/>
              <a:buFont typeface="Oswald"/>
              <a:buChar char="●"/>
            </a:pPr>
            <a:r>
              <a:rPr lang="pt-BR" sz="1800" dirty="0">
                <a:solidFill>
                  <a:srgbClr val="173D73"/>
                </a:solidFill>
                <a:latin typeface="Oswald"/>
                <a:ea typeface="Oswald"/>
                <a:cs typeface="Oswald"/>
                <a:sym typeface="Oswald"/>
              </a:rPr>
              <a:t>A tirinha e os efeitos de sentido – aguçando o senso crítico.</a:t>
            </a:r>
            <a:endParaRPr sz="1800" dirty="0">
              <a:solidFill>
                <a:srgbClr val="173D73"/>
              </a:solidFill>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sp>
        <p:nvSpPr>
          <p:cNvPr id="170" name="Google Shape;170;p13"/>
          <p:cNvSpPr txBox="1"/>
          <p:nvPr/>
        </p:nvSpPr>
        <p:spPr>
          <a:xfrm>
            <a:off x="736200" y="1895384"/>
            <a:ext cx="7671600" cy="1938952"/>
          </a:xfrm>
          <a:prstGeom prst="rect">
            <a:avLst/>
          </a:prstGeom>
          <a:solidFill>
            <a:srgbClr val="8CB5F8"/>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800" b="0" i="0" u="none" strike="noStrike" cap="none" dirty="0">
                <a:solidFill>
                  <a:schemeClr val="dk1"/>
                </a:solidFill>
                <a:latin typeface="Arial"/>
                <a:ea typeface="Arial"/>
                <a:cs typeface="Arial"/>
                <a:sym typeface="Arial"/>
              </a:rPr>
              <a:t>“Infográficos são textos visualmente explicativos e informativos, associados a elementos não verbais, tais como imagens, sons, gráficos, hiperlinks etc. São utilizados com frequência na mídia impressa e digital, tendo como principal função informar o leitor.”</a:t>
            </a:r>
          </a:p>
          <a:p>
            <a:pPr marL="0" marR="0" lvl="0" indent="0" algn="just" rtl="0">
              <a:lnSpc>
                <a:spcPct val="100000"/>
              </a:lnSpc>
              <a:spcBef>
                <a:spcPts val="0"/>
              </a:spcBef>
              <a:spcAft>
                <a:spcPts val="0"/>
              </a:spcAft>
              <a:buNone/>
            </a:pPr>
            <a:endParaRPr lang="pt-BR" sz="1800" dirty="0">
              <a:solidFill>
                <a:schemeClr val="dk1"/>
              </a:solidFill>
            </a:endParaRPr>
          </a:p>
          <a:p>
            <a:pPr algn="r"/>
            <a:r>
              <a:rPr lang="pt-BR" sz="1000" dirty="0"/>
              <a:t>(Currículo em Ação – Ler e Escrever &amp; Sociedade e Natureza - 4o</a:t>
            </a:r>
          </a:p>
          <a:p>
            <a:pPr algn="r"/>
            <a:r>
              <a:rPr lang="pt-BR" sz="1000" dirty="0"/>
              <a:t>ano: Volume 2. Ensino Fundamental: caderno do estudante: São</a:t>
            </a:r>
          </a:p>
          <a:p>
            <a:pPr algn="r"/>
            <a:r>
              <a:rPr lang="pt-BR" sz="1000" dirty="0"/>
              <a:t>Paulo: Governo do Estado de São Paulo, 2022.)</a:t>
            </a:r>
            <a:endParaRPr sz="1100" b="0" i="0" u="none" strike="noStrike" cap="none" dirty="0">
              <a:solidFill>
                <a:schemeClr val="dk1"/>
              </a:solidFill>
              <a:latin typeface="Arial"/>
              <a:ea typeface="Arial"/>
              <a:cs typeface="Arial"/>
              <a:sym typeface="Arial"/>
            </a:endParaRPr>
          </a:p>
        </p:txBody>
      </p:sp>
      <p:sp>
        <p:nvSpPr>
          <p:cNvPr id="3" name="CaixaDeTexto 2">
            <a:extLst>
              <a:ext uri="{FF2B5EF4-FFF2-40B4-BE49-F238E27FC236}">
                <a16:creationId xmlns:a16="http://schemas.microsoft.com/office/drawing/2014/main" id="{7829BBD0-3FB6-902B-5B84-FAFDC2A091F1}"/>
              </a:ext>
            </a:extLst>
          </p:cNvPr>
          <p:cNvSpPr txBox="1"/>
          <p:nvPr/>
        </p:nvSpPr>
        <p:spPr>
          <a:xfrm>
            <a:off x="2000250" y="816914"/>
            <a:ext cx="4572000" cy="492251"/>
          </a:xfrm>
          <a:prstGeom prst="rect">
            <a:avLst/>
          </a:prstGeom>
          <a:noFill/>
        </p:spPr>
        <p:txBody>
          <a:bodyPr wrap="square">
            <a:spAutoFit/>
          </a:bodyPr>
          <a:lstStyle/>
          <a:p>
            <a:pPr marL="457200" lvl="0" indent="-228600" algn="ctr" rtl="0">
              <a:lnSpc>
                <a:spcPct val="115000"/>
              </a:lnSpc>
              <a:spcBef>
                <a:spcPts val="0"/>
              </a:spcBef>
              <a:spcAft>
                <a:spcPts val="0"/>
              </a:spcAft>
              <a:buSzPts val="1800"/>
              <a:buNone/>
            </a:pPr>
            <a:r>
              <a:rPr lang="pt-BR" sz="2400" b="1" dirty="0">
                <a:solidFill>
                  <a:srgbClr val="173D73"/>
                </a:solidFill>
                <a:latin typeface="Oswald"/>
                <a:ea typeface="Oswald"/>
                <a:cs typeface="Oswald"/>
                <a:sym typeface="Oswald"/>
              </a:rPr>
              <a:t>INFOGRÁFICO – O QUE 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A002B0D8-80CA-BAF3-65C2-FEBCA9A79471}"/>
            </a:ext>
          </a:extLst>
        </p:cNvPr>
        <p:cNvGrpSpPr/>
        <p:nvPr/>
      </p:nvGrpSpPr>
      <p:grpSpPr>
        <a:xfrm>
          <a:off x="0" y="0"/>
          <a:ext cx="0" cy="0"/>
          <a:chOff x="0" y="0"/>
          <a:chExt cx="0" cy="0"/>
        </a:xfrm>
      </p:grpSpPr>
      <p:sp>
        <p:nvSpPr>
          <p:cNvPr id="182" name="Google Shape;182;p15">
            <a:extLst>
              <a:ext uri="{FF2B5EF4-FFF2-40B4-BE49-F238E27FC236}">
                <a16:creationId xmlns:a16="http://schemas.microsoft.com/office/drawing/2014/main" id="{2D48F924-721E-07BE-648E-B19C3ED6E8BC}"/>
              </a:ext>
            </a:extLst>
          </p:cNvPr>
          <p:cNvSpPr txBox="1"/>
          <p:nvPr/>
        </p:nvSpPr>
        <p:spPr>
          <a:xfrm>
            <a:off x="1894114" y="560475"/>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i="0" u="none" strike="noStrike" cap="none" dirty="0">
                <a:solidFill>
                  <a:srgbClr val="173D73"/>
                </a:solidFill>
                <a:latin typeface="Oswald"/>
                <a:ea typeface="Oswald"/>
                <a:cs typeface="Oswald"/>
                <a:sym typeface="Oswald"/>
              </a:rPr>
              <a:t>Reflexão</a:t>
            </a:r>
            <a:endParaRPr sz="2400" dirty="0">
              <a:solidFill>
                <a:srgbClr val="173D73"/>
              </a:solidFill>
              <a:latin typeface="Oswald"/>
              <a:ea typeface="Oswald"/>
              <a:cs typeface="Oswald"/>
              <a:sym typeface="Oswald"/>
            </a:endParaRPr>
          </a:p>
        </p:txBody>
      </p:sp>
      <p:pic>
        <p:nvPicPr>
          <p:cNvPr id="8194" name="Picture 2" descr="Portfólio Acadêmico - Planejamento Estratégico: Primeira aula 11 de  fevereiro - Apresentação e Dinâmica">
            <a:extLst>
              <a:ext uri="{FF2B5EF4-FFF2-40B4-BE49-F238E27FC236}">
                <a16:creationId xmlns:a16="http://schemas.microsoft.com/office/drawing/2014/main" id="{3962D5AC-7B0A-F074-9531-998C96CBCC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49" y="1781045"/>
            <a:ext cx="4163785" cy="1967594"/>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01;p36">
            <a:extLst>
              <a:ext uri="{FF2B5EF4-FFF2-40B4-BE49-F238E27FC236}">
                <a16:creationId xmlns:a16="http://schemas.microsoft.com/office/drawing/2014/main" id="{3A1CE1EF-6315-0B73-E574-E30FAE47DD6D}"/>
              </a:ext>
            </a:extLst>
          </p:cNvPr>
          <p:cNvSpPr/>
          <p:nvPr/>
        </p:nvSpPr>
        <p:spPr>
          <a:xfrm>
            <a:off x="449036" y="1820045"/>
            <a:ext cx="3845120" cy="944797"/>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None/>
            </a:pPr>
            <a:r>
              <a:rPr lang="pt-BR" sz="1800" dirty="0">
                <a:solidFill>
                  <a:schemeClr val="dk1"/>
                </a:solidFill>
                <a:latin typeface="Oswald"/>
                <a:ea typeface="Oswald"/>
                <a:cs typeface="Oswald"/>
                <a:sym typeface="Oswald"/>
              </a:rPr>
              <a:t>Como posso relacionar o gênero textual infográfico e a temática sobre o desenvolvimento sustentável? </a:t>
            </a:r>
          </a:p>
        </p:txBody>
      </p:sp>
      <p:sp>
        <p:nvSpPr>
          <p:cNvPr id="4" name="Google Shape;101;p36">
            <a:extLst>
              <a:ext uri="{FF2B5EF4-FFF2-40B4-BE49-F238E27FC236}">
                <a16:creationId xmlns:a16="http://schemas.microsoft.com/office/drawing/2014/main" id="{5FC267EC-8D53-7F66-1668-757A4D32A5EF}"/>
              </a:ext>
            </a:extLst>
          </p:cNvPr>
          <p:cNvSpPr/>
          <p:nvPr/>
        </p:nvSpPr>
        <p:spPr>
          <a:xfrm>
            <a:off x="514350" y="3216267"/>
            <a:ext cx="3845120"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lvl="0"/>
            <a:r>
              <a:rPr lang="pt-BR" sz="1800" dirty="0">
                <a:solidFill>
                  <a:schemeClr val="dk1"/>
                </a:solidFill>
                <a:latin typeface="Oswald"/>
                <a:ea typeface="Oswald"/>
                <a:cs typeface="Oswald"/>
                <a:sym typeface="Oswald"/>
              </a:rPr>
              <a:t>Qual(</a:t>
            </a:r>
            <a:r>
              <a:rPr lang="pt-BR" sz="1800" dirty="0" err="1">
                <a:solidFill>
                  <a:schemeClr val="dk1"/>
                </a:solidFill>
                <a:latin typeface="Oswald"/>
                <a:ea typeface="Oswald"/>
                <a:cs typeface="Oswald"/>
                <a:sym typeface="Oswald"/>
              </a:rPr>
              <a:t>is</a:t>
            </a:r>
            <a:r>
              <a:rPr lang="pt-BR" sz="1800" dirty="0">
                <a:solidFill>
                  <a:schemeClr val="dk1"/>
                </a:solidFill>
                <a:latin typeface="Oswald"/>
                <a:ea typeface="Oswald"/>
                <a:cs typeface="Oswald"/>
                <a:sym typeface="Oswald"/>
              </a:rPr>
              <a:t>) material(</a:t>
            </a:r>
            <a:r>
              <a:rPr lang="pt-BR" sz="1800" dirty="0" err="1">
                <a:solidFill>
                  <a:schemeClr val="dk1"/>
                </a:solidFill>
                <a:latin typeface="Oswald"/>
                <a:ea typeface="Oswald"/>
                <a:cs typeface="Oswald"/>
                <a:sym typeface="Oswald"/>
              </a:rPr>
              <a:t>is</a:t>
            </a:r>
            <a:r>
              <a:rPr lang="pt-BR" sz="1800" dirty="0">
                <a:solidFill>
                  <a:schemeClr val="dk1"/>
                </a:solidFill>
                <a:latin typeface="Oswald"/>
                <a:ea typeface="Oswald"/>
                <a:cs typeface="Oswald"/>
                <a:sym typeface="Oswald"/>
              </a:rPr>
              <a:t>) devo utilizar? </a:t>
            </a:r>
          </a:p>
        </p:txBody>
      </p:sp>
    </p:spTree>
    <p:extLst>
      <p:ext uri="{BB962C8B-B14F-4D97-AF65-F5344CB8AC3E}">
        <p14:creationId xmlns:p14="http://schemas.microsoft.com/office/powerpoint/2010/main" val="2826962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a:extLst>
            <a:ext uri="{FF2B5EF4-FFF2-40B4-BE49-F238E27FC236}">
              <a16:creationId xmlns:a16="http://schemas.microsoft.com/office/drawing/2014/main" id="{C159EAB6-AD4B-2F0B-76EA-60B2108D5B0B}"/>
            </a:ext>
          </a:extLst>
        </p:cNvPr>
        <p:cNvGrpSpPr/>
        <p:nvPr/>
      </p:nvGrpSpPr>
      <p:grpSpPr>
        <a:xfrm>
          <a:off x="0" y="0"/>
          <a:ext cx="0" cy="0"/>
          <a:chOff x="0" y="0"/>
          <a:chExt cx="0" cy="0"/>
        </a:xfrm>
      </p:grpSpPr>
      <p:sp>
        <p:nvSpPr>
          <p:cNvPr id="136" name="Google Shape;136;p39">
            <a:extLst>
              <a:ext uri="{FF2B5EF4-FFF2-40B4-BE49-F238E27FC236}">
                <a16:creationId xmlns:a16="http://schemas.microsoft.com/office/drawing/2014/main" id="{A6E02C50-5662-64A8-A923-7005F4B0A099}"/>
              </a:ext>
            </a:extLst>
          </p:cNvPr>
          <p:cNvSpPr txBox="1">
            <a:spLocks noGrp="1"/>
          </p:cNvSpPr>
          <p:nvPr>
            <p:ph type="body" idx="1"/>
          </p:nvPr>
        </p:nvSpPr>
        <p:spPr>
          <a:xfrm>
            <a:off x="2000249" y="835158"/>
            <a:ext cx="5543549" cy="634414"/>
          </a:xfrm>
          <a:prstGeom prst="rect">
            <a:avLst/>
          </a:prstGeom>
          <a:noFill/>
          <a:ln>
            <a:noFill/>
          </a:ln>
        </p:spPr>
        <p:txBody>
          <a:bodyPr spcFirstLastPara="1" wrap="square" lIns="91425" tIns="91425" rIns="91425" bIns="91425" anchor="t" anchorCtr="0">
            <a:noAutofit/>
          </a:bodyPr>
          <a:lstStyle/>
          <a:p>
            <a:pPr marL="457200" lvl="0" indent="-228600" algn="ctr" rtl="0">
              <a:lnSpc>
                <a:spcPct val="115000"/>
              </a:lnSpc>
              <a:spcBef>
                <a:spcPts val="0"/>
              </a:spcBef>
              <a:spcAft>
                <a:spcPts val="0"/>
              </a:spcAft>
              <a:buSzPts val="1800"/>
              <a:buNone/>
            </a:pPr>
            <a:r>
              <a:rPr lang="pt-BR" sz="2400" b="1" dirty="0">
                <a:solidFill>
                  <a:srgbClr val="173D73"/>
                </a:solidFill>
                <a:latin typeface="Oswald"/>
                <a:ea typeface="Oswald"/>
                <a:cs typeface="Oswald"/>
                <a:sym typeface="Oswald"/>
              </a:rPr>
              <a:t>TRABALHANDO EM GRUPOS</a:t>
            </a:r>
            <a:endParaRPr sz="2400" b="1" dirty="0">
              <a:solidFill>
                <a:srgbClr val="173D73"/>
              </a:solidFill>
              <a:latin typeface="Oswald"/>
              <a:ea typeface="Oswald"/>
              <a:cs typeface="Oswald"/>
              <a:sym typeface="Oswald"/>
            </a:endParaRPr>
          </a:p>
        </p:txBody>
      </p:sp>
      <p:pic>
        <p:nvPicPr>
          <p:cNvPr id="6148" name="Picture 4" descr="My Students, My Inspiration! ♥: A importância do Trabalho em Grupo">
            <a:extLst>
              <a:ext uri="{FF2B5EF4-FFF2-40B4-BE49-F238E27FC236}">
                <a16:creationId xmlns:a16="http://schemas.microsoft.com/office/drawing/2014/main" id="{AA08BF64-2D3D-81DF-B901-043B1E49B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958" y="1875745"/>
            <a:ext cx="4678136" cy="2432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617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63C27408-03BB-ACB1-C700-7A71C3A4BCF1}"/>
            </a:ext>
          </a:extLst>
        </p:cNvPr>
        <p:cNvGrpSpPr/>
        <p:nvPr/>
      </p:nvGrpSpPr>
      <p:grpSpPr>
        <a:xfrm>
          <a:off x="0" y="0"/>
          <a:ext cx="0" cy="0"/>
          <a:chOff x="0" y="0"/>
          <a:chExt cx="0" cy="0"/>
        </a:xfrm>
      </p:grpSpPr>
      <p:sp>
        <p:nvSpPr>
          <p:cNvPr id="182" name="Google Shape;182;p15">
            <a:extLst>
              <a:ext uri="{FF2B5EF4-FFF2-40B4-BE49-F238E27FC236}">
                <a16:creationId xmlns:a16="http://schemas.microsoft.com/office/drawing/2014/main" id="{6365E8A4-AD33-9CDC-4A23-4CFE3CE973C2}"/>
              </a:ext>
            </a:extLst>
          </p:cNvPr>
          <p:cNvSpPr txBox="1"/>
          <p:nvPr/>
        </p:nvSpPr>
        <p:spPr>
          <a:xfrm>
            <a:off x="1894114" y="560475"/>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dirty="0">
                <a:solidFill>
                  <a:srgbClr val="173D73"/>
                </a:solidFill>
                <a:latin typeface="Oswald"/>
                <a:ea typeface="Oswald"/>
                <a:cs typeface="Oswald"/>
                <a:sym typeface="Oswald"/>
              </a:rPr>
              <a:t>Realização e partilha das consignas</a:t>
            </a:r>
            <a:endParaRPr sz="2400" b="1" dirty="0">
              <a:solidFill>
                <a:srgbClr val="173D73"/>
              </a:solidFill>
              <a:latin typeface="Oswald"/>
              <a:ea typeface="Oswald"/>
              <a:cs typeface="Oswald"/>
              <a:sym typeface="Oswald"/>
            </a:endParaRPr>
          </a:p>
        </p:txBody>
      </p:sp>
      <p:sp>
        <p:nvSpPr>
          <p:cNvPr id="2" name="Google Shape;101;p36">
            <a:extLst>
              <a:ext uri="{FF2B5EF4-FFF2-40B4-BE49-F238E27FC236}">
                <a16:creationId xmlns:a16="http://schemas.microsoft.com/office/drawing/2014/main" id="{9B09AB2C-4018-DFA4-480A-CAF091BED9BF}"/>
              </a:ext>
            </a:extLst>
          </p:cNvPr>
          <p:cNvSpPr/>
          <p:nvPr/>
        </p:nvSpPr>
        <p:spPr>
          <a:xfrm>
            <a:off x="367393" y="1849331"/>
            <a:ext cx="3845120" cy="734924"/>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lvl="0" algn="just"/>
            <a:r>
              <a:rPr lang="pt-BR" sz="1800" u="sng" dirty="0">
                <a:solidFill>
                  <a:schemeClr val="dk1"/>
                </a:solidFill>
                <a:latin typeface="Oswald"/>
                <a:ea typeface="Oswald"/>
                <a:cs typeface="Oswald"/>
                <a:sym typeface="Oswald"/>
              </a:rPr>
              <a:t>Consigna 1: </a:t>
            </a:r>
            <a:r>
              <a:rPr lang="pt-BR" sz="1800" dirty="0">
                <a:solidFill>
                  <a:schemeClr val="dk1"/>
                </a:solidFill>
                <a:latin typeface="Oswald"/>
              </a:rPr>
              <a:t>A leitura de infográfico para a formação crítica do leitor</a:t>
            </a:r>
            <a:endParaRPr lang="pt-BR" sz="1800" dirty="0">
              <a:solidFill>
                <a:schemeClr val="dk1"/>
              </a:solidFill>
              <a:latin typeface="Oswald"/>
              <a:sym typeface="Oswald"/>
            </a:endParaRPr>
          </a:p>
        </p:txBody>
      </p:sp>
      <p:sp>
        <p:nvSpPr>
          <p:cNvPr id="4" name="Google Shape;101;p36">
            <a:extLst>
              <a:ext uri="{FF2B5EF4-FFF2-40B4-BE49-F238E27FC236}">
                <a16:creationId xmlns:a16="http://schemas.microsoft.com/office/drawing/2014/main" id="{7D735244-CFA9-1ECD-900E-24F72D9214A7}"/>
              </a:ext>
            </a:extLst>
          </p:cNvPr>
          <p:cNvSpPr/>
          <p:nvPr/>
        </p:nvSpPr>
        <p:spPr>
          <a:xfrm>
            <a:off x="2649440" y="3044024"/>
            <a:ext cx="3845120"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lvl="0"/>
            <a:r>
              <a:rPr lang="pt-BR" sz="1800" u="sng" dirty="0">
                <a:solidFill>
                  <a:schemeClr val="dk1"/>
                </a:solidFill>
                <a:latin typeface="Oswald"/>
                <a:ea typeface="Oswald"/>
                <a:cs typeface="Oswald"/>
                <a:sym typeface="Oswald"/>
              </a:rPr>
              <a:t>Consigna 3: </a:t>
            </a:r>
            <a:r>
              <a:rPr lang="pt-BR" sz="1800" dirty="0">
                <a:solidFill>
                  <a:schemeClr val="dk1"/>
                </a:solidFill>
                <a:latin typeface="Oswald"/>
              </a:rPr>
              <a:t>A viagem do lixo: do balde à natureza</a:t>
            </a:r>
            <a:endParaRPr lang="pt-BR" sz="1800" dirty="0">
              <a:solidFill>
                <a:schemeClr val="dk1"/>
              </a:solidFill>
              <a:latin typeface="Oswald"/>
              <a:sym typeface="Oswald"/>
            </a:endParaRPr>
          </a:p>
        </p:txBody>
      </p:sp>
      <p:sp>
        <p:nvSpPr>
          <p:cNvPr id="6" name="CaixaDeTexto 5">
            <a:extLst>
              <a:ext uri="{FF2B5EF4-FFF2-40B4-BE49-F238E27FC236}">
                <a16:creationId xmlns:a16="http://schemas.microsoft.com/office/drawing/2014/main" id="{E26C7090-3CC4-F68F-1500-E3109C42FA36}"/>
              </a:ext>
            </a:extLst>
          </p:cNvPr>
          <p:cNvSpPr txBox="1"/>
          <p:nvPr/>
        </p:nvSpPr>
        <p:spPr>
          <a:xfrm>
            <a:off x="661307" y="1120521"/>
            <a:ext cx="4572000" cy="369332"/>
          </a:xfrm>
          <a:prstGeom prst="rect">
            <a:avLst/>
          </a:prstGeom>
          <a:noFill/>
        </p:spPr>
        <p:txBody>
          <a:bodyPr wrap="square">
            <a:spAutoFit/>
          </a:bodyPr>
          <a:lstStyle/>
          <a:p>
            <a:r>
              <a:rPr lang="pt-BR" sz="1800" b="1" dirty="0"/>
              <a:t>ROTAÇÃO POR ESTAÇÕES</a:t>
            </a:r>
          </a:p>
        </p:txBody>
      </p:sp>
      <p:sp>
        <p:nvSpPr>
          <p:cNvPr id="3" name="Google Shape;101;p36">
            <a:extLst>
              <a:ext uri="{FF2B5EF4-FFF2-40B4-BE49-F238E27FC236}">
                <a16:creationId xmlns:a16="http://schemas.microsoft.com/office/drawing/2014/main" id="{9E69B25D-89BE-7611-1AB8-C3EED483D7AF}"/>
              </a:ext>
            </a:extLst>
          </p:cNvPr>
          <p:cNvSpPr/>
          <p:nvPr/>
        </p:nvSpPr>
        <p:spPr>
          <a:xfrm>
            <a:off x="5078444" y="1849331"/>
            <a:ext cx="3845120" cy="734923"/>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lvl="0"/>
            <a:r>
              <a:rPr lang="pt-BR" sz="1800" u="sng" dirty="0">
                <a:solidFill>
                  <a:schemeClr val="dk1"/>
                </a:solidFill>
                <a:latin typeface="Oswald"/>
                <a:ea typeface="Oswald"/>
                <a:cs typeface="Oswald"/>
                <a:sym typeface="Oswald"/>
              </a:rPr>
              <a:t>Consigna 2: </a:t>
            </a:r>
            <a:r>
              <a:rPr lang="pt-BR" sz="1800" dirty="0">
                <a:solidFill>
                  <a:schemeClr val="dk1"/>
                </a:solidFill>
                <a:latin typeface="Oswald"/>
                <a:ea typeface="Oswald"/>
                <a:cs typeface="Oswald"/>
                <a:sym typeface="Oswald"/>
              </a:rPr>
              <a:t>Cenário da sustentabilidade no Brasil </a:t>
            </a:r>
          </a:p>
        </p:txBody>
      </p:sp>
    </p:spTree>
    <p:extLst>
      <p:ext uri="{BB962C8B-B14F-4D97-AF65-F5344CB8AC3E}">
        <p14:creationId xmlns:p14="http://schemas.microsoft.com/office/powerpoint/2010/main" val="386190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CFF2BA3B-FEFC-A34F-F7F5-AD34C840B9D7}"/>
            </a:ext>
          </a:extLst>
        </p:cNvPr>
        <p:cNvGrpSpPr/>
        <p:nvPr/>
      </p:nvGrpSpPr>
      <p:grpSpPr>
        <a:xfrm>
          <a:off x="0" y="0"/>
          <a:ext cx="0" cy="0"/>
          <a:chOff x="0" y="0"/>
          <a:chExt cx="0" cy="0"/>
        </a:xfrm>
      </p:grpSpPr>
      <p:sp>
        <p:nvSpPr>
          <p:cNvPr id="182" name="Google Shape;182;p15">
            <a:extLst>
              <a:ext uri="{FF2B5EF4-FFF2-40B4-BE49-F238E27FC236}">
                <a16:creationId xmlns:a16="http://schemas.microsoft.com/office/drawing/2014/main" id="{997086A0-AF4D-1DC2-BB71-857BA1689F70}"/>
              </a:ext>
            </a:extLst>
          </p:cNvPr>
          <p:cNvSpPr txBox="1"/>
          <p:nvPr/>
        </p:nvSpPr>
        <p:spPr>
          <a:xfrm>
            <a:off x="1885950" y="927010"/>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dirty="0">
                <a:solidFill>
                  <a:srgbClr val="173D73"/>
                </a:solidFill>
                <a:latin typeface="Oswald"/>
                <a:ea typeface="Oswald"/>
                <a:cs typeface="Oswald"/>
                <a:sym typeface="Oswald"/>
              </a:rPr>
              <a:t>SOCIALIZAÇÃO</a:t>
            </a:r>
            <a:endParaRPr sz="2400" b="1" dirty="0">
              <a:solidFill>
                <a:srgbClr val="173D73"/>
              </a:solidFill>
              <a:latin typeface="Oswald"/>
              <a:ea typeface="Oswald"/>
              <a:cs typeface="Oswald"/>
              <a:sym typeface="Oswald"/>
            </a:endParaRPr>
          </a:p>
        </p:txBody>
      </p:sp>
      <p:pic>
        <p:nvPicPr>
          <p:cNvPr id="9218" name="Picture 2" descr="Trabalho em grupo em sala de aula: benefícios, desafios e estratégias |  Filosofia na Escola">
            <a:extLst>
              <a:ext uri="{FF2B5EF4-FFF2-40B4-BE49-F238E27FC236}">
                <a16:creationId xmlns:a16="http://schemas.microsoft.com/office/drawing/2014/main" id="{7485A21D-78B7-58EC-5214-D5D04C36F0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921" y="1706336"/>
            <a:ext cx="5396593" cy="2510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504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pic>
        <p:nvPicPr>
          <p:cNvPr id="175" name="Google Shape;175;p14" descr="Coragem para ir além"/>
          <p:cNvPicPr preferRelativeResize="0"/>
          <p:nvPr/>
        </p:nvPicPr>
        <p:blipFill rotWithShape="1">
          <a:blip r:embed="rId4">
            <a:alphaModFix/>
          </a:blip>
          <a:srcRect/>
          <a:stretch/>
        </p:blipFill>
        <p:spPr>
          <a:xfrm>
            <a:off x="2080260" y="1551305"/>
            <a:ext cx="4983480" cy="2607945"/>
          </a:xfrm>
          <a:prstGeom prst="rect">
            <a:avLst/>
          </a:prstGeom>
          <a:noFill/>
          <a:ln w="88900" cap="sq" cmpd="thickThin">
            <a:solidFill>
              <a:srgbClr val="000000"/>
            </a:solidFill>
            <a:prstDash val="solid"/>
            <a:miter lim="800000"/>
            <a:headEnd type="none" w="sm" len="sm"/>
            <a:tailEnd type="none" w="sm" len="sm"/>
          </a:ln>
        </p:spPr>
      </p:pic>
      <p:sp>
        <p:nvSpPr>
          <p:cNvPr id="176" name="Google Shape;176;p14"/>
          <p:cNvSpPr txBox="1"/>
          <p:nvPr/>
        </p:nvSpPr>
        <p:spPr>
          <a:xfrm>
            <a:off x="2730500" y="687705"/>
            <a:ext cx="3683000" cy="5530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pt-BR" sz="3000" b="1" i="0" u="none" strike="noStrike" cap="none">
                <a:solidFill>
                  <a:srgbClr val="2F447D"/>
                </a:solidFill>
                <a:latin typeface="Calibri"/>
                <a:ea typeface="Calibri"/>
                <a:cs typeface="Calibri"/>
                <a:sym typeface="Calibri"/>
              </a:rPr>
              <a:t>PARA IR ALÉM</a:t>
            </a:r>
            <a:endParaRPr sz="3000" b="1" i="0" u="none" strike="noStrike" cap="none">
              <a:solidFill>
                <a:srgbClr val="2F447D"/>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3FC37752-13F5-0C2E-B2FA-72A5AC294CBA}"/>
            </a:ext>
          </a:extLst>
        </p:cNvPr>
        <p:cNvGrpSpPr/>
        <p:nvPr/>
      </p:nvGrpSpPr>
      <p:grpSpPr>
        <a:xfrm>
          <a:off x="0" y="0"/>
          <a:ext cx="0" cy="0"/>
          <a:chOff x="0" y="0"/>
          <a:chExt cx="0" cy="0"/>
        </a:xfrm>
      </p:grpSpPr>
      <p:sp>
        <p:nvSpPr>
          <p:cNvPr id="182" name="Google Shape;182;p15">
            <a:extLst>
              <a:ext uri="{FF2B5EF4-FFF2-40B4-BE49-F238E27FC236}">
                <a16:creationId xmlns:a16="http://schemas.microsoft.com/office/drawing/2014/main" id="{4D7EDDC1-EB09-3B67-46D6-25C27EB4A9B1}"/>
              </a:ext>
            </a:extLst>
          </p:cNvPr>
          <p:cNvSpPr txBox="1"/>
          <p:nvPr/>
        </p:nvSpPr>
        <p:spPr>
          <a:xfrm>
            <a:off x="1894114" y="560475"/>
            <a:ext cx="5698671"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400" b="1" dirty="0">
                <a:solidFill>
                  <a:srgbClr val="173D73"/>
                </a:solidFill>
                <a:latin typeface="Oswald"/>
                <a:ea typeface="Oswald"/>
                <a:cs typeface="Oswald"/>
                <a:sym typeface="Oswald"/>
              </a:rPr>
              <a:t>AVALIAÇÃO DA FORMAÇÃO</a:t>
            </a:r>
            <a:endParaRPr sz="2400" b="1" dirty="0">
              <a:solidFill>
                <a:srgbClr val="173D73"/>
              </a:solidFill>
              <a:latin typeface="Oswald"/>
              <a:ea typeface="Oswald"/>
              <a:cs typeface="Oswald"/>
              <a:sym typeface="Oswald"/>
            </a:endParaRPr>
          </a:p>
        </p:txBody>
      </p:sp>
      <p:sp>
        <p:nvSpPr>
          <p:cNvPr id="2" name="Google Shape;101;p36">
            <a:extLst>
              <a:ext uri="{FF2B5EF4-FFF2-40B4-BE49-F238E27FC236}">
                <a16:creationId xmlns:a16="http://schemas.microsoft.com/office/drawing/2014/main" id="{D204BE52-EA6D-64C0-7707-3C15AAA8498A}"/>
              </a:ext>
            </a:extLst>
          </p:cNvPr>
          <p:cNvSpPr/>
          <p:nvPr/>
        </p:nvSpPr>
        <p:spPr>
          <a:xfrm>
            <a:off x="506186" y="1849330"/>
            <a:ext cx="3845120" cy="1571505"/>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BR" sz="1800" b="1" dirty="0">
                <a:solidFill>
                  <a:schemeClr val="dk1"/>
                </a:solidFill>
                <a:latin typeface="Oswald"/>
                <a:ea typeface="Oswald"/>
                <a:cs typeface="Oswald"/>
                <a:sym typeface="Oswald"/>
              </a:rPr>
              <a:t>PONTOS POSITIVOS</a:t>
            </a:r>
          </a:p>
        </p:txBody>
      </p:sp>
      <p:sp>
        <p:nvSpPr>
          <p:cNvPr id="3" name="Google Shape;101;p36">
            <a:extLst>
              <a:ext uri="{FF2B5EF4-FFF2-40B4-BE49-F238E27FC236}">
                <a16:creationId xmlns:a16="http://schemas.microsoft.com/office/drawing/2014/main" id="{EA2D212C-DC7D-EF97-BE93-8C992A7B4064}"/>
              </a:ext>
            </a:extLst>
          </p:cNvPr>
          <p:cNvSpPr/>
          <p:nvPr/>
        </p:nvSpPr>
        <p:spPr>
          <a:xfrm>
            <a:off x="5078444" y="1849331"/>
            <a:ext cx="3845120" cy="1571504"/>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a:endParaRPr lang="pt-BR" sz="1800" b="1" dirty="0">
              <a:solidFill>
                <a:schemeClr val="dk1"/>
              </a:solidFill>
              <a:latin typeface="Oswald"/>
              <a:ea typeface="Oswald"/>
              <a:cs typeface="Oswald"/>
              <a:sym typeface="Oswald"/>
            </a:endParaRPr>
          </a:p>
          <a:p>
            <a:pPr algn="ctr"/>
            <a:r>
              <a:rPr lang="pt-BR" sz="1800" b="1" dirty="0">
                <a:solidFill>
                  <a:schemeClr val="dk1"/>
                </a:solidFill>
                <a:latin typeface="Oswald"/>
                <a:ea typeface="Oswald"/>
                <a:cs typeface="Oswald"/>
                <a:sym typeface="Oswald"/>
              </a:rPr>
              <a:t>PONTOS DE ATENÇÃO</a:t>
            </a:r>
          </a:p>
          <a:p>
            <a:pPr lvl="0"/>
            <a:endParaRPr lang="pt-BR" sz="1800" dirty="0">
              <a:solidFill>
                <a:schemeClr val="dk1"/>
              </a:solidFill>
              <a:latin typeface="Oswald"/>
              <a:ea typeface="Oswald"/>
              <a:cs typeface="Oswald"/>
              <a:sym typeface="Oswald"/>
            </a:endParaRPr>
          </a:p>
        </p:txBody>
      </p:sp>
    </p:spTree>
    <p:extLst>
      <p:ext uri="{BB962C8B-B14F-4D97-AF65-F5344CB8AC3E}">
        <p14:creationId xmlns:p14="http://schemas.microsoft.com/office/powerpoint/2010/main" val="917003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DFDBEB0E-0FCF-1C8D-41AB-71EFAC185F55}"/>
            </a:ext>
          </a:extLst>
        </p:cNvPr>
        <p:cNvGrpSpPr/>
        <p:nvPr/>
      </p:nvGrpSpPr>
      <p:grpSpPr>
        <a:xfrm>
          <a:off x="0" y="0"/>
          <a:ext cx="0" cy="0"/>
          <a:chOff x="0" y="0"/>
          <a:chExt cx="0" cy="0"/>
        </a:xfrm>
      </p:grpSpPr>
      <p:sp>
        <p:nvSpPr>
          <p:cNvPr id="2" name="Google Shape;101;p36">
            <a:extLst>
              <a:ext uri="{FF2B5EF4-FFF2-40B4-BE49-F238E27FC236}">
                <a16:creationId xmlns:a16="http://schemas.microsoft.com/office/drawing/2014/main" id="{CF24E6E5-7DC2-D8B0-52B0-9788BA6D4664}"/>
              </a:ext>
            </a:extLst>
          </p:cNvPr>
          <p:cNvSpPr/>
          <p:nvPr/>
        </p:nvSpPr>
        <p:spPr>
          <a:xfrm>
            <a:off x="1575707" y="1183821"/>
            <a:ext cx="6033407" cy="1983921"/>
          </a:xfrm>
          <a:prstGeom prst="roundRect">
            <a:avLst>
              <a:gd name="adj" fmla="val 16667"/>
            </a:avLst>
          </a:prstGeom>
          <a:solidFill>
            <a:srgbClr val="8CB5F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a:r>
              <a:rPr lang="pt-BR" sz="4000" b="1" dirty="0">
                <a:solidFill>
                  <a:srgbClr val="173D73"/>
                </a:solidFill>
                <a:latin typeface="Oswald"/>
                <a:ea typeface="Oswald"/>
                <a:cs typeface="Oswald"/>
                <a:sym typeface="Oswald"/>
              </a:rPr>
              <a:t>ENCAMINHAMENTOS</a:t>
            </a:r>
          </a:p>
          <a:p>
            <a:pPr marL="0" marR="0" lvl="0" indent="0" algn="ctr" rtl="0">
              <a:lnSpc>
                <a:spcPct val="100000"/>
              </a:lnSpc>
              <a:spcBef>
                <a:spcPts val="0"/>
              </a:spcBef>
              <a:spcAft>
                <a:spcPts val="0"/>
              </a:spcAft>
              <a:buNone/>
            </a:pPr>
            <a:endParaRPr lang="pt-BR" sz="1800" b="1" dirty="0">
              <a:solidFill>
                <a:schemeClr val="dk1"/>
              </a:solidFill>
              <a:latin typeface="Oswald"/>
              <a:ea typeface="Oswald"/>
              <a:cs typeface="Oswald"/>
              <a:sym typeface="Oswald"/>
            </a:endParaRPr>
          </a:p>
        </p:txBody>
      </p:sp>
    </p:spTree>
    <p:extLst>
      <p:ext uri="{BB962C8B-B14F-4D97-AF65-F5344CB8AC3E}">
        <p14:creationId xmlns:p14="http://schemas.microsoft.com/office/powerpoint/2010/main" val="4041436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pic>
        <p:nvPicPr>
          <p:cNvPr id="187" name="Google Shape;187;p21"/>
          <p:cNvPicPr preferRelativeResize="0"/>
          <p:nvPr/>
        </p:nvPicPr>
        <p:blipFill rotWithShape="1">
          <a:blip r:embed="rId4">
            <a:alphaModFix/>
          </a:blip>
          <a:srcRect/>
          <a:stretch/>
        </p:blipFill>
        <p:spPr>
          <a:xfrm>
            <a:off x="5176876" y="2678626"/>
            <a:ext cx="3722075" cy="16235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22"/>
          <p:cNvSpPr txBox="1"/>
          <p:nvPr/>
        </p:nvSpPr>
        <p:spPr>
          <a:xfrm>
            <a:off x="2548255" y="716280"/>
            <a:ext cx="4047490" cy="5518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pt-BR" sz="3000" b="1" i="0" u="none" strike="noStrike" cap="none" dirty="0">
                <a:solidFill>
                  <a:srgbClr val="2F447D"/>
                </a:solidFill>
                <a:latin typeface="Oswald" panose="00000500000000000000" pitchFamily="2" charset="0"/>
                <a:ea typeface="Calibri"/>
                <a:cs typeface="Calibri"/>
                <a:sym typeface="Calibri"/>
              </a:rPr>
              <a:t>Sugestões de leitura</a:t>
            </a:r>
            <a:endParaRPr sz="3000" b="1" i="0" u="none" strike="noStrike" cap="none" dirty="0">
              <a:solidFill>
                <a:srgbClr val="2F447D"/>
              </a:solidFill>
              <a:latin typeface="Oswald" panose="00000500000000000000" pitchFamily="2" charset="0"/>
              <a:ea typeface="Calibri"/>
              <a:cs typeface="Calibri"/>
              <a:sym typeface="Calibri"/>
            </a:endParaRPr>
          </a:p>
        </p:txBody>
      </p:sp>
      <p:pic>
        <p:nvPicPr>
          <p:cNvPr id="10242" name="Picture 2" descr="Estudo e ensino, Língua Portuguesa, Assunto :: parabolaeditorial.com.br">
            <a:extLst>
              <a:ext uri="{FF2B5EF4-FFF2-40B4-BE49-F238E27FC236}">
                <a16:creationId xmlns:a16="http://schemas.microsoft.com/office/drawing/2014/main" id="{8FF7F34D-AE1A-7D41-2D51-CE2C4029A3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43" y="1543050"/>
            <a:ext cx="2106612" cy="288417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PDF) Análise linguística: refletindo sobre o que há de especial nos gêneros">
            <a:extLst>
              <a:ext uri="{FF2B5EF4-FFF2-40B4-BE49-F238E27FC236}">
                <a16:creationId xmlns:a16="http://schemas.microsoft.com/office/drawing/2014/main" id="{0A65B5FF-9EFD-CD91-63B6-2FA49CDE8A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8895" y="1616530"/>
            <a:ext cx="1861457" cy="257991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MULTIMODALIDADE E LETRAMENTO VISUAL: DIALOGANDO COM PRÁTICAS PEDAGÓGICAS DE LÍNGUAS ESTRANGEIRAS">
            <a:extLst>
              <a:ext uri="{FF2B5EF4-FFF2-40B4-BE49-F238E27FC236}">
                <a16:creationId xmlns:a16="http://schemas.microsoft.com/office/drawing/2014/main" id="{2383C083-C07E-652E-8999-5E4F3D9BB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0993" y="1616529"/>
            <a:ext cx="1966913" cy="25799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
        <p:nvSpPr>
          <p:cNvPr id="201" name="Google Shape;201;p23"/>
          <p:cNvSpPr txBox="1"/>
          <p:nvPr/>
        </p:nvSpPr>
        <p:spPr>
          <a:xfrm>
            <a:off x="3439160" y="622300"/>
            <a:ext cx="2378710" cy="5518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pt-BR" sz="3000" b="1" i="0" u="none" strike="noStrike" cap="none" dirty="0">
                <a:solidFill>
                  <a:srgbClr val="2F447D"/>
                </a:solidFill>
                <a:latin typeface="Oswald" panose="00000500000000000000" pitchFamily="2" charset="0"/>
                <a:ea typeface="Calibri"/>
                <a:cs typeface="Calibri"/>
                <a:sym typeface="Calibri"/>
              </a:rPr>
              <a:t>Referências</a:t>
            </a:r>
            <a:endParaRPr sz="3000" b="1" i="0" u="none" strike="noStrike" cap="none" dirty="0">
              <a:solidFill>
                <a:srgbClr val="2F447D"/>
              </a:solidFill>
              <a:latin typeface="Oswald" panose="00000500000000000000" pitchFamily="2" charset="0"/>
              <a:ea typeface="Calibri"/>
              <a:cs typeface="Calibri"/>
              <a:sym typeface="Calibri"/>
            </a:endParaRPr>
          </a:p>
        </p:txBody>
      </p:sp>
      <p:sp>
        <p:nvSpPr>
          <p:cNvPr id="202" name="Google Shape;202;p23"/>
          <p:cNvSpPr txBox="1">
            <a:spLocks noGrp="1"/>
          </p:cNvSpPr>
          <p:nvPr>
            <p:ph type="body" idx="1"/>
          </p:nvPr>
        </p:nvSpPr>
        <p:spPr>
          <a:xfrm>
            <a:off x="365075" y="1712105"/>
            <a:ext cx="8273700" cy="1719300"/>
          </a:xfrm>
          <a:prstGeom prst="rect">
            <a:avLst/>
          </a:prstGeom>
          <a:noFill/>
          <a:ln>
            <a:noFill/>
          </a:ln>
        </p:spPr>
        <p:txBody>
          <a:bodyPr spcFirstLastPara="1" wrap="square" lIns="91425" tIns="45700" rIns="91425" bIns="45700" anchor="t" anchorCtr="0">
            <a:normAutofit fontScale="70000" lnSpcReduction="20000"/>
          </a:bodyPr>
          <a:lstStyle/>
          <a:p>
            <a:pPr marL="0" lvl="0" indent="0" algn="just" rtl="0">
              <a:lnSpc>
                <a:spcPct val="90000"/>
              </a:lnSpc>
              <a:spcBef>
                <a:spcPts val="1000"/>
              </a:spcBef>
              <a:spcAft>
                <a:spcPts val="0"/>
              </a:spcAft>
              <a:buSzPct val="97500"/>
              <a:buNone/>
            </a:pPr>
            <a:r>
              <a:rPr lang="pt-BR" sz="2000" dirty="0">
                <a:solidFill>
                  <a:schemeClr val="tx1"/>
                </a:solidFill>
              </a:rPr>
              <a:t>GUIMARÃES, Leandro </a:t>
            </a:r>
            <a:r>
              <a:rPr lang="pt-BR" sz="2000" dirty="0" err="1">
                <a:solidFill>
                  <a:schemeClr val="tx1"/>
                </a:solidFill>
              </a:rPr>
              <a:t>Belinaso</a:t>
            </a:r>
            <a:r>
              <a:rPr lang="pt-BR" sz="2000" dirty="0">
                <a:solidFill>
                  <a:schemeClr val="tx1"/>
                </a:solidFill>
              </a:rPr>
              <a:t>; SAMPAIO, </a:t>
            </a:r>
            <a:r>
              <a:rPr lang="pt-BR" sz="2000" dirty="0" err="1">
                <a:solidFill>
                  <a:schemeClr val="tx1"/>
                </a:solidFill>
              </a:rPr>
              <a:t>Shaula</a:t>
            </a:r>
            <a:r>
              <a:rPr lang="pt-BR" sz="2000" dirty="0">
                <a:solidFill>
                  <a:schemeClr val="tx1"/>
                </a:solidFill>
              </a:rPr>
              <a:t> Maíra Vicentini; NOAL, Fernando Oliveira. </a:t>
            </a:r>
            <a:r>
              <a:rPr lang="pt-BR" sz="2000" b="1" dirty="0">
                <a:solidFill>
                  <a:schemeClr val="tx1"/>
                </a:solidFill>
              </a:rPr>
              <a:t>Os movimentos ecológicos e a educação:</a:t>
            </a:r>
            <a:r>
              <a:rPr lang="pt-BR" sz="2000" dirty="0">
                <a:solidFill>
                  <a:schemeClr val="tx1"/>
                </a:solidFill>
              </a:rPr>
              <a:t> educação, meio ambiente e sustentabilidade. Florianópolis: Universidade Federal de Santa Catarina, 2009. </a:t>
            </a:r>
          </a:p>
          <a:p>
            <a:pPr marL="0" lvl="0" indent="0" algn="just" rtl="0">
              <a:lnSpc>
                <a:spcPct val="90000"/>
              </a:lnSpc>
              <a:spcBef>
                <a:spcPts val="1000"/>
              </a:spcBef>
              <a:spcAft>
                <a:spcPts val="0"/>
              </a:spcAft>
              <a:buSzPct val="97500"/>
              <a:buNone/>
            </a:pPr>
            <a:endParaRPr lang="pt-BR" sz="2000" dirty="0">
              <a:solidFill>
                <a:schemeClr val="tx1"/>
              </a:solidFill>
            </a:endParaRPr>
          </a:p>
          <a:p>
            <a:pPr marL="0" lvl="0" indent="0" algn="just" rtl="0">
              <a:lnSpc>
                <a:spcPct val="90000"/>
              </a:lnSpc>
              <a:spcBef>
                <a:spcPts val="1000"/>
              </a:spcBef>
              <a:spcAft>
                <a:spcPts val="0"/>
              </a:spcAft>
              <a:buSzPct val="97500"/>
              <a:buNone/>
            </a:pPr>
            <a:r>
              <a:rPr lang="pt-BR" sz="2000" dirty="0">
                <a:solidFill>
                  <a:schemeClr val="tx1"/>
                </a:solidFill>
              </a:rPr>
              <a:t>MANSANI, Mara. </a:t>
            </a:r>
            <a:r>
              <a:rPr lang="pt-BR" sz="2000" b="1" dirty="0">
                <a:solidFill>
                  <a:schemeClr val="tx1"/>
                </a:solidFill>
              </a:rPr>
              <a:t>Como trabalhar leitura e escrita de infográficos na Alfabetização</a:t>
            </a:r>
            <a:r>
              <a:rPr lang="pt-BR" sz="2000" dirty="0">
                <a:solidFill>
                  <a:schemeClr val="tx1"/>
                </a:solidFill>
              </a:rPr>
              <a:t>. Revista Nova Escola. Jornalismo. Disponível em: https://novaescola.org.br/</a:t>
            </a:r>
            <a:r>
              <a:rPr lang="pt-BR" sz="2000" dirty="0" err="1">
                <a:solidFill>
                  <a:schemeClr val="tx1"/>
                </a:solidFill>
              </a:rPr>
              <a:t>conteudo</a:t>
            </a:r>
            <a:r>
              <a:rPr lang="pt-BR" sz="2000" dirty="0">
                <a:solidFill>
                  <a:schemeClr val="tx1"/>
                </a:solidFill>
              </a:rPr>
              <a:t>/10136/blog-alfabetizacao-leitura-escrita-producao-de-infograficos-sala-de-aula. Acesso em: 01 ago. 2025.</a:t>
            </a:r>
          </a:p>
          <a:p>
            <a:pPr marL="0" lvl="0" indent="0" algn="just" rtl="0">
              <a:lnSpc>
                <a:spcPct val="90000"/>
              </a:lnSpc>
              <a:spcBef>
                <a:spcPts val="1000"/>
              </a:spcBef>
              <a:spcAft>
                <a:spcPts val="0"/>
              </a:spcAft>
              <a:buSzPct val="97500"/>
              <a:buNone/>
            </a:pPr>
            <a:endParaRPr sz="2000" dirty="0"/>
          </a:p>
          <a:p>
            <a:pPr marL="0" lvl="0" indent="0" algn="l" rtl="0">
              <a:lnSpc>
                <a:spcPct val="90000"/>
              </a:lnSpc>
              <a:spcBef>
                <a:spcPts val="1000"/>
              </a:spcBef>
              <a:spcAft>
                <a:spcPts val="0"/>
              </a:spcAft>
              <a:buSzPct val="89700"/>
              <a:buNone/>
            </a:pPr>
            <a:endParaRPr sz="200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TotalTime>
  <Words>1039</Words>
  <Application>Microsoft Office PowerPoint</Application>
  <PresentationFormat>Apresentação na tela (16:9)</PresentationFormat>
  <Paragraphs>122</Paragraphs>
  <Slides>29</Slides>
  <Notes>29</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29</vt:i4>
      </vt:variant>
    </vt:vector>
  </HeadingPairs>
  <TitlesOfParts>
    <vt:vector size="37" baseType="lpstr">
      <vt:lpstr>Calibri</vt:lpstr>
      <vt:lpstr>Arial</vt:lpstr>
      <vt:lpstr>Times New Roman</vt:lpstr>
      <vt:lpstr>Oswald</vt:lpstr>
      <vt:lpstr>Symbol</vt:lpstr>
      <vt:lpstr>Oswald Medium</vt:lpstr>
      <vt:lpstr>Bebas Neue</vt:lpstr>
      <vt:lpstr>Simple Light</vt:lpstr>
      <vt:lpstr>Apresentação do PowerPoint</vt:lpstr>
      <vt:lpstr>Apresentação do PowerPoint</vt:lpstr>
      <vt:lpstr>Apresentação do PowerPoint</vt:lpstr>
      <vt:lpstr>Apresentação do PowerPoint</vt:lpstr>
      <vt:lpstr>Apresentação do PowerPoint</vt:lpstr>
      <vt:lpstr> OBJETIVO GERAL</vt:lpstr>
      <vt:lpstr> OBJETIVOS ESPECÍFICOS </vt:lpstr>
      <vt:lpstr>ACOLHIDA</vt:lpstr>
      <vt:lpstr>Apresentação do PowerPoint</vt:lpstr>
      <vt:lpstr>MANOEL DE BARROS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suporte</dc:creator>
  <cp:lastModifiedBy>suporte</cp:lastModifiedBy>
  <cp:revision>5</cp:revision>
  <dcterms:created xsi:type="dcterms:W3CDTF">2025-06-09T13:49:14Z</dcterms:created>
  <dcterms:modified xsi:type="dcterms:W3CDTF">2025-08-11T12:18:10Z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FDDC32387866FEDE64D44168C48B7614_43</vt:lpwstr>
  </property>
  <property fmtid="{D5CDD505-2E9C-101B-9397-08002B2CF9AE}" pid="3" name="KSOProductBuildVer">
    <vt:lpwstr>1033-6.13.1.8710</vt:lpwstr>
  </property>
</Properties>
</file>